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62" r:id="rId4"/>
    <p:sldId id="261" r:id="rId5"/>
    <p:sldId id="260" r:id="rId6"/>
    <p:sldId id="263" r:id="rId7"/>
    <p:sldId id="270" r:id="rId8"/>
    <p:sldId id="268" r:id="rId9"/>
    <p:sldId id="269" r:id="rId10"/>
    <p:sldId id="265" r:id="rId11"/>
    <p:sldId id="264" r:id="rId12"/>
    <p:sldId id="267" r:id="rId13"/>
    <p:sldId id="266" r:id="rId14"/>
    <p:sldId id="271" r:id="rId15"/>
    <p:sldId id="257" r:id="rId16"/>
    <p:sldId id="273" r:id="rId17"/>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62"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0BD33-1081-44C8-8B8E-9FCA050C970C}" type="datetimeFigureOut">
              <a:rPr lang="da-DK" smtClean="0"/>
              <a:t>30-10-2019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4B9223-0FA8-4FCD-826F-2668CE86BEB7}" type="slidenum">
              <a:rPr lang="da-DK" smtClean="0"/>
              <a:t>‹nr.›</a:t>
            </a:fld>
            <a:endParaRPr lang="da-DK"/>
          </a:p>
        </p:txBody>
      </p:sp>
    </p:spTree>
    <p:extLst>
      <p:ext uri="{BB962C8B-B14F-4D97-AF65-F5344CB8AC3E}">
        <p14:creationId xmlns:p14="http://schemas.microsoft.com/office/powerpoint/2010/main" val="31672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A4B9223-0FA8-4FCD-826F-2668CE86BEB7}" type="slidenum">
              <a:rPr lang="da-DK" smtClean="0"/>
              <a:t>2</a:t>
            </a:fld>
            <a:endParaRPr lang="da-DK"/>
          </a:p>
        </p:txBody>
      </p:sp>
    </p:spTree>
    <p:extLst>
      <p:ext uri="{BB962C8B-B14F-4D97-AF65-F5344CB8AC3E}">
        <p14:creationId xmlns:p14="http://schemas.microsoft.com/office/powerpoint/2010/main" val="120181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5D049-1EF7-4C3D-8293-35ADB563E36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20A8FCF-0FED-4207-A6E0-150675314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E04C03D-CD95-4A65-8329-7A0A30009A11}"/>
              </a:ext>
            </a:extLst>
          </p:cNvPr>
          <p:cNvSpPr>
            <a:spLocks noGrp="1"/>
          </p:cNvSpPr>
          <p:nvPr>
            <p:ph type="dt" sz="half" idx="10"/>
          </p:nvPr>
        </p:nvSpPr>
        <p:spPr/>
        <p:txBody>
          <a:bodyPr/>
          <a:lstStyle/>
          <a:p>
            <a:fld id="{0485B866-53E9-405B-8683-9BBE969B6AEB}" type="datetime1">
              <a:rPr lang="da-DK" smtClean="0"/>
              <a:t>30-10-2019</a:t>
            </a:fld>
            <a:endParaRPr lang="da-DK"/>
          </a:p>
        </p:txBody>
      </p:sp>
      <p:sp>
        <p:nvSpPr>
          <p:cNvPr id="5" name="Pladsholder til sidefod 4">
            <a:extLst>
              <a:ext uri="{FF2B5EF4-FFF2-40B4-BE49-F238E27FC236}">
                <a16:creationId xmlns:a16="http://schemas.microsoft.com/office/drawing/2014/main" id="{7E7C5A3F-0126-46BE-9118-9FE246A937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88D722-7D5C-4CC0-866D-D45C8834C087}"/>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0578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5CAF5-AB4F-4A31-9DC4-B3C190ACF59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4FBDDDD-CA88-4435-9C71-F0D0DAA8217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FB5D3B-5C0E-4CDB-B911-9BE24D6212E8}"/>
              </a:ext>
            </a:extLst>
          </p:cNvPr>
          <p:cNvSpPr>
            <a:spLocks noGrp="1"/>
          </p:cNvSpPr>
          <p:nvPr>
            <p:ph type="dt" sz="half" idx="10"/>
          </p:nvPr>
        </p:nvSpPr>
        <p:spPr/>
        <p:txBody>
          <a:bodyPr/>
          <a:lstStyle/>
          <a:p>
            <a:fld id="{39272B0A-7965-4069-8F42-6873769E3BED}" type="datetime1">
              <a:rPr lang="da-DK" smtClean="0"/>
              <a:t>30-10-2019</a:t>
            </a:fld>
            <a:endParaRPr lang="da-DK"/>
          </a:p>
        </p:txBody>
      </p:sp>
      <p:sp>
        <p:nvSpPr>
          <p:cNvPr id="5" name="Pladsholder til sidefod 4">
            <a:extLst>
              <a:ext uri="{FF2B5EF4-FFF2-40B4-BE49-F238E27FC236}">
                <a16:creationId xmlns:a16="http://schemas.microsoft.com/office/drawing/2014/main" id="{F7B5721A-DF66-4D6A-B163-BBC6EACC811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D01AC0-4425-4544-8B24-CDF9D40B4B9F}"/>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43806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D154C24-710F-4FD0-A206-957FD5A5129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B5EAE98-4BCD-4A72-8F7B-E89D2E77196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82F169-0DBD-452F-B448-BBD1AB3EE8E3}"/>
              </a:ext>
            </a:extLst>
          </p:cNvPr>
          <p:cNvSpPr>
            <a:spLocks noGrp="1"/>
          </p:cNvSpPr>
          <p:nvPr>
            <p:ph type="dt" sz="half" idx="10"/>
          </p:nvPr>
        </p:nvSpPr>
        <p:spPr/>
        <p:txBody>
          <a:bodyPr/>
          <a:lstStyle/>
          <a:p>
            <a:fld id="{2AE40F65-F086-432C-A8F7-D08F2BE01C81}" type="datetime1">
              <a:rPr lang="da-DK" smtClean="0"/>
              <a:t>30-10-2019</a:t>
            </a:fld>
            <a:endParaRPr lang="da-DK"/>
          </a:p>
        </p:txBody>
      </p:sp>
      <p:sp>
        <p:nvSpPr>
          <p:cNvPr id="5" name="Pladsholder til sidefod 4">
            <a:extLst>
              <a:ext uri="{FF2B5EF4-FFF2-40B4-BE49-F238E27FC236}">
                <a16:creationId xmlns:a16="http://schemas.microsoft.com/office/drawing/2014/main" id="{5A940632-BF10-441A-A5EF-F606F3BA89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6E6630-C7ED-4767-ACF3-A88617D96683}"/>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37898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BA0C7-5761-450F-B2DC-D48C5EA08D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6151AD6-7CB3-420E-9233-E6B94AE784C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611BD8-EC52-4FE6-A160-394EE9093916}"/>
              </a:ext>
            </a:extLst>
          </p:cNvPr>
          <p:cNvSpPr>
            <a:spLocks noGrp="1"/>
          </p:cNvSpPr>
          <p:nvPr>
            <p:ph type="dt" sz="half" idx="10"/>
          </p:nvPr>
        </p:nvSpPr>
        <p:spPr/>
        <p:txBody>
          <a:bodyPr/>
          <a:lstStyle/>
          <a:p>
            <a:fld id="{95E7FBAD-0211-483E-A66A-8C9B9A2A5740}" type="datetime1">
              <a:rPr lang="da-DK" smtClean="0"/>
              <a:t>30-10-2019</a:t>
            </a:fld>
            <a:endParaRPr lang="da-DK"/>
          </a:p>
        </p:txBody>
      </p:sp>
      <p:sp>
        <p:nvSpPr>
          <p:cNvPr id="5" name="Pladsholder til sidefod 4">
            <a:extLst>
              <a:ext uri="{FF2B5EF4-FFF2-40B4-BE49-F238E27FC236}">
                <a16:creationId xmlns:a16="http://schemas.microsoft.com/office/drawing/2014/main" id="{9B9536AD-BCC3-4F52-84EF-A03FE97048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F3D699-B785-4E54-9EA8-657D153F683D}"/>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402977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D4391-BC17-4FC2-867C-3E7E7F0FD0E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1786AF3-C69F-4339-B49F-8424DF06A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8C8A518-FBBD-4965-BBB5-9F4277F482B7}"/>
              </a:ext>
            </a:extLst>
          </p:cNvPr>
          <p:cNvSpPr>
            <a:spLocks noGrp="1"/>
          </p:cNvSpPr>
          <p:nvPr>
            <p:ph type="dt" sz="half" idx="10"/>
          </p:nvPr>
        </p:nvSpPr>
        <p:spPr/>
        <p:txBody>
          <a:bodyPr/>
          <a:lstStyle/>
          <a:p>
            <a:fld id="{5453FDC3-EEC5-4359-B1B8-5AA09F59AA91}" type="datetime1">
              <a:rPr lang="da-DK" smtClean="0"/>
              <a:t>30-10-2019</a:t>
            </a:fld>
            <a:endParaRPr lang="da-DK"/>
          </a:p>
        </p:txBody>
      </p:sp>
      <p:sp>
        <p:nvSpPr>
          <p:cNvPr id="5" name="Pladsholder til sidefod 4">
            <a:extLst>
              <a:ext uri="{FF2B5EF4-FFF2-40B4-BE49-F238E27FC236}">
                <a16:creationId xmlns:a16="http://schemas.microsoft.com/office/drawing/2014/main" id="{61BF456C-2BBC-400F-BEDB-08727CE4D3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BBD53F-A240-4E03-956F-8159A972DA28}"/>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63994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3190A-C932-420C-BE7E-BDEB2EA849D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5CA14AD-9F8E-4372-9A86-BD6F6AE44FE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CCD402-F6D3-4F06-98FC-C559671BEFB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859D00C-44E5-4176-AEE7-6C2FF428AE0B}"/>
              </a:ext>
            </a:extLst>
          </p:cNvPr>
          <p:cNvSpPr>
            <a:spLocks noGrp="1"/>
          </p:cNvSpPr>
          <p:nvPr>
            <p:ph type="dt" sz="half" idx="10"/>
          </p:nvPr>
        </p:nvSpPr>
        <p:spPr/>
        <p:txBody>
          <a:bodyPr/>
          <a:lstStyle/>
          <a:p>
            <a:fld id="{053F230A-A0AD-4935-9F8D-F1061F3DE6CA}" type="datetime1">
              <a:rPr lang="da-DK" smtClean="0"/>
              <a:t>30-10-2019</a:t>
            </a:fld>
            <a:endParaRPr lang="da-DK"/>
          </a:p>
        </p:txBody>
      </p:sp>
      <p:sp>
        <p:nvSpPr>
          <p:cNvPr id="6" name="Pladsholder til sidefod 5">
            <a:extLst>
              <a:ext uri="{FF2B5EF4-FFF2-40B4-BE49-F238E27FC236}">
                <a16:creationId xmlns:a16="http://schemas.microsoft.com/office/drawing/2014/main" id="{C0DCDE73-26A8-4E8A-9705-8666C1B1EF7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6EF6236-1CA9-4479-977F-2F22A63EB217}"/>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409756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11FE6-EDB7-4D77-B5F4-C1BB2655DE9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359E417-3EF5-44CA-B010-81469D813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7D85A44-FE9E-458E-A7C0-933F4457AD5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92CF088-5D3F-45F6-A962-5847DBAC6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8F690BF-2072-400D-9456-CF757E24A8B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F1A3948-780C-4B6A-918B-232CE691A650}"/>
              </a:ext>
            </a:extLst>
          </p:cNvPr>
          <p:cNvSpPr>
            <a:spLocks noGrp="1"/>
          </p:cNvSpPr>
          <p:nvPr>
            <p:ph type="dt" sz="half" idx="10"/>
          </p:nvPr>
        </p:nvSpPr>
        <p:spPr/>
        <p:txBody>
          <a:bodyPr/>
          <a:lstStyle/>
          <a:p>
            <a:fld id="{A787DAE2-EC00-4C62-8005-67DA3E19B743}" type="datetime1">
              <a:rPr lang="da-DK" smtClean="0"/>
              <a:t>30-10-2019</a:t>
            </a:fld>
            <a:endParaRPr lang="da-DK"/>
          </a:p>
        </p:txBody>
      </p:sp>
      <p:sp>
        <p:nvSpPr>
          <p:cNvPr id="8" name="Pladsholder til sidefod 7">
            <a:extLst>
              <a:ext uri="{FF2B5EF4-FFF2-40B4-BE49-F238E27FC236}">
                <a16:creationId xmlns:a16="http://schemas.microsoft.com/office/drawing/2014/main" id="{28A17A82-C6CF-4441-808E-20978E668EF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30AB49F-459B-4282-B5C1-FB36992A8D78}"/>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38514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B8BEF-DEF3-4862-8A84-87A980E936A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723B3C9-E503-4046-B8C1-CB9992DE8A97}"/>
              </a:ext>
            </a:extLst>
          </p:cNvPr>
          <p:cNvSpPr>
            <a:spLocks noGrp="1"/>
          </p:cNvSpPr>
          <p:nvPr>
            <p:ph type="dt" sz="half" idx="10"/>
          </p:nvPr>
        </p:nvSpPr>
        <p:spPr/>
        <p:txBody>
          <a:bodyPr/>
          <a:lstStyle/>
          <a:p>
            <a:fld id="{62140048-96A8-42CA-9ABA-9A9A57C49CDC}" type="datetime1">
              <a:rPr lang="da-DK" smtClean="0"/>
              <a:t>30-10-2019</a:t>
            </a:fld>
            <a:endParaRPr lang="da-DK"/>
          </a:p>
        </p:txBody>
      </p:sp>
      <p:sp>
        <p:nvSpPr>
          <p:cNvPr id="4" name="Pladsholder til sidefod 3">
            <a:extLst>
              <a:ext uri="{FF2B5EF4-FFF2-40B4-BE49-F238E27FC236}">
                <a16:creationId xmlns:a16="http://schemas.microsoft.com/office/drawing/2014/main" id="{9DD33515-6571-45F9-BCC8-C43C2876B68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B03FDAD-CA86-4D7A-B37F-DF974E70CBF6}"/>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135872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D43FE1D-15B6-41D1-95AA-DFFF97A80D56}"/>
              </a:ext>
            </a:extLst>
          </p:cNvPr>
          <p:cNvSpPr>
            <a:spLocks noGrp="1"/>
          </p:cNvSpPr>
          <p:nvPr>
            <p:ph type="dt" sz="half" idx="10"/>
          </p:nvPr>
        </p:nvSpPr>
        <p:spPr/>
        <p:txBody>
          <a:bodyPr/>
          <a:lstStyle/>
          <a:p>
            <a:fld id="{E849685E-A5D9-4177-A5F6-0B89571C939B}" type="datetime1">
              <a:rPr lang="da-DK" smtClean="0"/>
              <a:t>30-10-2019</a:t>
            </a:fld>
            <a:endParaRPr lang="da-DK"/>
          </a:p>
        </p:txBody>
      </p:sp>
      <p:sp>
        <p:nvSpPr>
          <p:cNvPr id="3" name="Pladsholder til sidefod 2">
            <a:extLst>
              <a:ext uri="{FF2B5EF4-FFF2-40B4-BE49-F238E27FC236}">
                <a16:creationId xmlns:a16="http://schemas.microsoft.com/office/drawing/2014/main" id="{E5986223-84DA-4254-9A46-5F2F0F84A17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FD9BE46-7729-4071-8917-B54876CE0DE8}"/>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8630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0C6EA-6D3B-4A04-AC40-8D7EB62A0D2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0B2920E-E189-4FCF-A9C9-939526B35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16A3C13-FC94-4E8F-B8D7-3F69CAB4F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1235DCC-7410-4E9E-8F47-4CCF84F609E4}"/>
              </a:ext>
            </a:extLst>
          </p:cNvPr>
          <p:cNvSpPr>
            <a:spLocks noGrp="1"/>
          </p:cNvSpPr>
          <p:nvPr>
            <p:ph type="dt" sz="half" idx="10"/>
          </p:nvPr>
        </p:nvSpPr>
        <p:spPr/>
        <p:txBody>
          <a:bodyPr/>
          <a:lstStyle/>
          <a:p>
            <a:fld id="{D8235B15-B401-45C5-97A3-E72AF615E97F}" type="datetime1">
              <a:rPr lang="da-DK" smtClean="0"/>
              <a:t>30-10-2019</a:t>
            </a:fld>
            <a:endParaRPr lang="da-DK"/>
          </a:p>
        </p:txBody>
      </p:sp>
      <p:sp>
        <p:nvSpPr>
          <p:cNvPr id="6" name="Pladsholder til sidefod 5">
            <a:extLst>
              <a:ext uri="{FF2B5EF4-FFF2-40B4-BE49-F238E27FC236}">
                <a16:creationId xmlns:a16="http://schemas.microsoft.com/office/drawing/2014/main" id="{CDBEBC7D-EE96-441C-9DFD-E141FAD5AD0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FF53AED-B34E-4525-9E6B-B51832A07047}"/>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231357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082DD-B87F-4B33-91B4-4D94F5CAFD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0BC0BC7-42FF-4DC3-92D2-62AE108E1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60A281D-6AFB-4319-B538-53BE1DFC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1323327-FC64-45DC-8354-22C9BE0E0515}"/>
              </a:ext>
            </a:extLst>
          </p:cNvPr>
          <p:cNvSpPr>
            <a:spLocks noGrp="1"/>
          </p:cNvSpPr>
          <p:nvPr>
            <p:ph type="dt" sz="half" idx="10"/>
          </p:nvPr>
        </p:nvSpPr>
        <p:spPr/>
        <p:txBody>
          <a:bodyPr/>
          <a:lstStyle/>
          <a:p>
            <a:fld id="{B768EDB9-E2B2-4104-AB72-A8E4F92BF2CA}" type="datetime1">
              <a:rPr lang="da-DK" smtClean="0"/>
              <a:t>30-10-2019</a:t>
            </a:fld>
            <a:endParaRPr lang="da-DK"/>
          </a:p>
        </p:txBody>
      </p:sp>
      <p:sp>
        <p:nvSpPr>
          <p:cNvPr id="6" name="Pladsholder til sidefod 5">
            <a:extLst>
              <a:ext uri="{FF2B5EF4-FFF2-40B4-BE49-F238E27FC236}">
                <a16:creationId xmlns:a16="http://schemas.microsoft.com/office/drawing/2014/main" id="{71E9AC3C-5F4E-4369-85A5-E2F1373CE6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5CA685-413A-429F-AA95-2AC1E2D521EC}"/>
              </a:ext>
            </a:extLst>
          </p:cNvPr>
          <p:cNvSpPr>
            <a:spLocks noGrp="1"/>
          </p:cNvSpPr>
          <p:nvPr>
            <p:ph type="sldNum" sz="quarter" idx="12"/>
          </p:nvPr>
        </p:nvSpPr>
        <p:spPr/>
        <p:txBody>
          <a:bodyPr/>
          <a:lstStyle/>
          <a:p>
            <a:fld id="{12043549-4657-4BD9-994E-5FBB8F7D14D0}" type="slidenum">
              <a:rPr lang="da-DK" smtClean="0"/>
              <a:t>‹nr.›</a:t>
            </a:fld>
            <a:endParaRPr lang="da-DK"/>
          </a:p>
        </p:txBody>
      </p:sp>
    </p:spTree>
    <p:extLst>
      <p:ext uri="{BB962C8B-B14F-4D97-AF65-F5344CB8AC3E}">
        <p14:creationId xmlns:p14="http://schemas.microsoft.com/office/powerpoint/2010/main" val="121658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3CF9AC2-7BFD-4964-8702-2C909C531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A9454BA-03CE-4A41-93EA-220281EE7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2406573-D84C-4828-9A43-C2EF98B1F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5D82E-5344-4A22-9F09-52084D19EFBA}" type="datetime1">
              <a:rPr lang="da-DK" smtClean="0"/>
              <a:t>30-10-2019</a:t>
            </a:fld>
            <a:endParaRPr lang="da-DK"/>
          </a:p>
        </p:txBody>
      </p:sp>
      <p:sp>
        <p:nvSpPr>
          <p:cNvPr id="5" name="Pladsholder til sidefod 4">
            <a:extLst>
              <a:ext uri="{FF2B5EF4-FFF2-40B4-BE49-F238E27FC236}">
                <a16:creationId xmlns:a16="http://schemas.microsoft.com/office/drawing/2014/main" id="{3EB4ABFD-7A54-44D2-860A-043E39A98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6F104C9-775F-4DA6-BE94-5727CE762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43549-4657-4BD9-994E-5FBB8F7D14D0}" type="slidenum">
              <a:rPr lang="da-DK" smtClean="0"/>
              <a:t>‹nr.›</a:t>
            </a:fld>
            <a:endParaRPr lang="da-DK"/>
          </a:p>
        </p:txBody>
      </p:sp>
    </p:spTree>
    <p:extLst>
      <p:ext uri="{BB962C8B-B14F-4D97-AF65-F5344CB8AC3E}">
        <p14:creationId xmlns:p14="http://schemas.microsoft.com/office/powerpoint/2010/main" val="131367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86B1ACA-DCC0-4C59-B180-47E2430A5E02}"/>
              </a:ext>
            </a:extLst>
          </p:cNvPr>
          <p:cNvSpPr txBox="1">
            <a:spLocks/>
          </p:cNvSpPr>
          <p:nvPr/>
        </p:nvSpPr>
        <p:spPr>
          <a:xfrm>
            <a:off x="804994" y="355101"/>
            <a:ext cx="10582012" cy="6147798"/>
          </a:xfrm>
          <a:prstGeom prst="rect">
            <a:avLst/>
          </a:prstGeom>
          <a:solidFill>
            <a:schemeClr val="accent1">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a-DK" b="1" dirty="0">
              <a:solidFill>
                <a:schemeClr val="bg1">
                  <a:lumMod val="95000"/>
                </a:schemeClr>
              </a:solidFill>
            </a:endParaRPr>
          </a:p>
        </p:txBody>
      </p:sp>
      <p:sp>
        <p:nvSpPr>
          <p:cNvPr id="2" name="Titel 1">
            <a:extLst>
              <a:ext uri="{FF2B5EF4-FFF2-40B4-BE49-F238E27FC236}">
                <a16:creationId xmlns:a16="http://schemas.microsoft.com/office/drawing/2014/main" id="{32F631B0-B8F8-4E5F-BA62-12074A92E560}"/>
              </a:ext>
            </a:extLst>
          </p:cNvPr>
          <p:cNvSpPr>
            <a:spLocks noGrp="1"/>
          </p:cNvSpPr>
          <p:nvPr>
            <p:ph type="ctrTitle"/>
          </p:nvPr>
        </p:nvSpPr>
        <p:spPr>
          <a:xfrm>
            <a:off x="1524000" y="1144343"/>
            <a:ext cx="9144000" cy="900401"/>
          </a:xfrm>
        </p:spPr>
        <p:txBody>
          <a:bodyPr>
            <a:normAutofit/>
          </a:bodyPr>
          <a:lstStyle/>
          <a:p>
            <a:r>
              <a:rPr lang="da-DK" sz="5400" dirty="0">
                <a:latin typeface="Segoe UI Black" panose="020B0A02040204020203" pitchFamily="34" charset="0"/>
                <a:ea typeface="Segoe UI Black" panose="020B0A02040204020203" pitchFamily="34" charset="0"/>
              </a:rPr>
              <a:t>PCS og energiforvaltning</a:t>
            </a:r>
          </a:p>
        </p:txBody>
      </p:sp>
      <p:sp>
        <p:nvSpPr>
          <p:cNvPr id="3" name="Undertitel 2">
            <a:extLst>
              <a:ext uri="{FF2B5EF4-FFF2-40B4-BE49-F238E27FC236}">
                <a16:creationId xmlns:a16="http://schemas.microsoft.com/office/drawing/2014/main" id="{CEA54A0F-CD86-4A95-8919-8AC094912E66}"/>
              </a:ext>
            </a:extLst>
          </p:cNvPr>
          <p:cNvSpPr>
            <a:spLocks noGrp="1"/>
          </p:cNvSpPr>
          <p:nvPr>
            <p:ph type="subTitle" idx="1"/>
          </p:nvPr>
        </p:nvSpPr>
        <p:spPr>
          <a:xfrm>
            <a:off x="1524000" y="5130799"/>
            <a:ext cx="9144000" cy="1094509"/>
          </a:xfrm>
        </p:spPr>
        <p:txBody>
          <a:bodyPr>
            <a:normAutofit/>
          </a:bodyPr>
          <a:lstStyle/>
          <a:p>
            <a:endParaRPr lang="da-DK" sz="1100" dirty="0">
              <a:latin typeface="Segoe UI Semibold" panose="020B0702040204020203" pitchFamily="34" charset="0"/>
              <a:cs typeface="Segoe UI Semibold" panose="020B0702040204020203" pitchFamily="34" charset="0"/>
            </a:endParaRPr>
          </a:p>
          <a:p>
            <a:r>
              <a:rPr lang="da-DK" sz="3000" dirty="0">
                <a:latin typeface="Segoe UI Semibold" panose="020B0702040204020203" pitchFamily="34" charset="0"/>
                <a:cs typeface="Segoe UI Semibold" panose="020B0702040204020203" pitchFamily="34" charset="0"/>
              </a:rPr>
              <a:t>Ved audiologopæd Lea Provstgaard Larsen</a:t>
            </a:r>
          </a:p>
        </p:txBody>
      </p:sp>
      <p:sp>
        <p:nvSpPr>
          <p:cNvPr id="7" name="Tekstfelt 6">
            <a:extLst>
              <a:ext uri="{FF2B5EF4-FFF2-40B4-BE49-F238E27FC236}">
                <a16:creationId xmlns:a16="http://schemas.microsoft.com/office/drawing/2014/main" id="{DE88AA54-71A5-4E75-AE66-81DB5AD1076B}"/>
              </a:ext>
            </a:extLst>
          </p:cNvPr>
          <p:cNvSpPr txBox="1"/>
          <p:nvPr/>
        </p:nvSpPr>
        <p:spPr>
          <a:xfrm>
            <a:off x="5754304" y="3877204"/>
            <a:ext cx="4411745" cy="1446550"/>
          </a:xfrm>
          <a:prstGeom prst="rect">
            <a:avLst/>
          </a:prstGeom>
          <a:noFill/>
        </p:spPr>
        <p:txBody>
          <a:bodyPr wrap="square" rtlCol="0">
            <a:spAutoFit/>
          </a:bodyPr>
          <a:lstStyle/>
          <a:p>
            <a:r>
              <a:rPr lang="da-DK" sz="2200" dirty="0">
                <a:latin typeface="Segoe UI Semibold" panose="020B0702040204020203" pitchFamily="34" charset="0"/>
                <a:cs typeface="Segoe UI Semibold" panose="020B0702040204020203" pitchFamily="34" charset="0"/>
              </a:rPr>
              <a:t>Foredrag for Hjernerystelsesforeningen</a:t>
            </a:r>
          </a:p>
          <a:p>
            <a:r>
              <a:rPr lang="da-DK" sz="2200" dirty="0">
                <a:latin typeface="Segoe UI Semibold" panose="020B0702040204020203" pitchFamily="34" charset="0"/>
                <a:cs typeface="Segoe UI Semibold" panose="020B0702040204020203" pitchFamily="34" charset="0"/>
              </a:rPr>
              <a:t>København den 30. oktober 2019</a:t>
            </a:r>
          </a:p>
          <a:p>
            <a:endParaRPr lang="da-DK" sz="2200" dirty="0"/>
          </a:p>
        </p:txBody>
      </p:sp>
      <p:pic>
        <p:nvPicPr>
          <p:cNvPr id="8" name="Billede 7" descr="Et billede, der indeholder blomst, lys&#10;&#10;Automatisk genereret beskrivelse">
            <a:extLst>
              <a:ext uri="{FF2B5EF4-FFF2-40B4-BE49-F238E27FC236}">
                <a16:creationId xmlns:a16="http://schemas.microsoft.com/office/drawing/2014/main" id="{AE78A0EB-7DE4-4756-BEA6-605804D6C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606" y="2339390"/>
            <a:ext cx="3664365" cy="2496762"/>
          </a:xfrm>
          <a:prstGeom prst="rect">
            <a:avLst/>
          </a:prstGeom>
        </p:spPr>
      </p:pic>
    </p:spTree>
    <p:extLst>
      <p:ext uri="{BB962C8B-B14F-4D97-AF65-F5344CB8AC3E}">
        <p14:creationId xmlns:p14="http://schemas.microsoft.com/office/powerpoint/2010/main" val="264340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98612" y="81429"/>
            <a:ext cx="2889685" cy="6776571"/>
          </a:xfrm>
          <a:solidFill>
            <a:schemeClr val="accent1">
              <a:lumMod val="60000"/>
              <a:lumOff val="40000"/>
            </a:schemeClr>
          </a:solidFill>
        </p:spPr>
        <p:txBody>
          <a:bodyPr>
            <a:normAutofit/>
          </a:bodyPr>
          <a:lstStyle/>
          <a:p>
            <a:r>
              <a:rPr lang="da-DK" sz="1800" b="1" u="sng" dirty="0">
                <a:solidFill>
                  <a:schemeClr val="bg1">
                    <a:lumMod val="95000"/>
                  </a:schemeClr>
                </a:solidFill>
                <a:latin typeface="+mn-lt"/>
              </a:rPr>
              <a:t>UGESKEMA i 1-2 UGER</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Registrér dine aktiviteter i løbet af en til to uger ud fra lyssignalet.</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Skriv ned mindst én gang om dagen.</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Alt skal med (i store træk) – også skærmbrug, transport og småpauser.</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Giv en aktivitet farve efter, hvordan den føltes.</a:t>
            </a:r>
            <a:br>
              <a:rPr lang="da-DK" sz="1600" b="1" dirty="0">
                <a:solidFill>
                  <a:schemeClr val="bg1">
                    <a:lumMod val="95000"/>
                  </a:schemeClr>
                </a:solidFill>
                <a:latin typeface="+mn-lt"/>
              </a:rPr>
            </a:br>
            <a:r>
              <a:rPr lang="da-DK" sz="1600" b="1" dirty="0">
                <a:solidFill>
                  <a:schemeClr val="bg1">
                    <a:lumMod val="95000"/>
                  </a:schemeClr>
                </a:solidFill>
                <a:latin typeface="+mn-lt"/>
              </a:rPr>
              <a:t>OBS: ”at være social” og ”skærmbrug” er næsten altid rødt.</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Brug en rød, gul og grøn marker eller farveblyanter til at angive energiforbrug.</a:t>
            </a:r>
            <a:br>
              <a:rPr lang="da-DK" sz="1600" b="1" dirty="0">
                <a:solidFill>
                  <a:schemeClr val="bg1">
                    <a:lumMod val="95000"/>
                  </a:schemeClr>
                </a:solidFill>
                <a:latin typeface="+mn-lt"/>
              </a:rPr>
            </a:br>
            <a:br>
              <a:rPr lang="da-DK" sz="800" b="1" dirty="0">
                <a:solidFill>
                  <a:schemeClr val="bg1">
                    <a:lumMod val="95000"/>
                  </a:schemeClr>
                </a:solidFill>
                <a:latin typeface="+mn-lt"/>
              </a:rPr>
            </a:br>
            <a:r>
              <a:rPr lang="da-DK" sz="1600" b="1" dirty="0">
                <a:solidFill>
                  <a:schemeClr val="bg1">
                    <a:lumMod val="95000"/>
                  </a:schemeClr>
                </a:solidFill>
                <a:latin typeface="+mn-lt"/>
              </a:rPr>
              <a:t>Farverne giver et visuelt indtryk af dit energiforbrug – mange bliver overraskede over, hvor rødt skemaet bliver.</a:t>
            </a:r>
            <a:br>
              <a:rPr lang="da-DK" sz="1600" b="1" dirty="0">
                <a:solidFill>
                  <a:schemeClr val="bg1">
                    <a:lumMod val="95000"/>
                  </a:schemeClr>
                </a:solidFill>
              </a:rPr>
            </a:br>
            <a:br>
              <a:rPr lang="da-DK" sz="800" b="1" dirty="0">
                <a:solidFill>
                  <a:schemeClr val="bg1">
                    <a:lumMod val="95000"/>
                  </a:schemeClr>
                </a:solidFill>
                <a:latin typeface="+mn-lt"/>
              </a:rPr>
            </a:br>
            <a:r>
              <a:rPr lang="da-DK" sz="1600" b="1" dirty="0">
                <a:solidFill>
                  <a:schemeClr val="bg1">
                    <a:lumMod val="95000"/>
                  </a:schemeClr>
                </a:solidFill>
                <a:latin typeface="+mn-lt"/>
              </a:rPr>
              <a:t>Registrer dit ubehag på en skala fra 1 til 10 når du vågner, og når du går i seng.</a:t>
            </a:r>
            <a:br>
              <a:rPr lang="da-DK" sz="1600" b="1" dirty="0">
                <a:solidFill>
                  <a:schemeClr val="bg1">
                    <a:lumMod val="95000"/>
                  </a:schemeClr>
                </a:solidFill>
                <a:latin typeface="+mn-lt"/>
              </a:rPr>
            </a:br>
            <a:br>
              <a:rPr lang="da-DK" sz="1600" b="1" dirty="0">
                <a:solidFill>
                  <a:schemeClr val="bg1">
                    <a:lumMod val="95000"/>
                  </a:schemeClr>
                </a:solidFill>
                <a:latin typeface="+mn-lt"/>
              </a:rPr>
            </a:br>
            <a:r>
              <a:rPr lang="da-DK" sz="1600" b="1" dirty="0">
                <a:solidFill>
                  <a:schemeClr val="bg1">
                    <a:lumMod val="95000"/>
                  </a:schemeClr>
                </a:solidFill>
                <a:latin typeface="+mn-lt"/>
              </a:rPr>
              <a:t>Måske kan du se et mønster.</a:t>
            </a:r>
          </a:p>
        </p:txBody>
      </p:sp>
      <p:pic>
        <p:nvPicPr>
          <p:cNvPr id="4" name="Billede 3">
            <a:extLst>
              <a:ext uri="{FF2B5EF4-FFF2-40B4-BE49-F238E27FC236}">
                <a16:creationId xmlns:a16="http://schemas.microsoft.com/office/drawing/2014/main" id="{213FC4A4-6C74-461B-B655-C00913D8147D}"/>
              </a:ext>
            </a:extLst>
          </p:cNvPr>
          <p:cNvPicPr>
            <a:picLocks noChangeAspect="1"/>
          </p:cNvPicPr>
          <p:nvPr/>
        </p:nvPicPr>
        <p:blipFill rotWithShape="1">
          <a:blip r:embed="rId2"/>
          <a:srcRect l="23463" t="20068" r="21697" b="11437"/>
          <a:stretch/>
        </p:blipFill>
        <p:spPr>
          <a:xfrm>
            <a:off x="3101788" y="81429"/>
            <a:ext cx="8991600" cy="6695142"/>
          </a:xfrm>
          <a:prstGeom prst="rect">
            <a:avLst/>
          </a:prstGeom>
        </p:spPr>
      </p:pic>
      <p:sp>
        <p:nvSpPr>
          <p:cNvPr id="3" name="Pladsholder til slidenummer 2">
            <a:extLst>
              <a:ext uri="{FF2B5EF4-FFF2-40B4-BE49-F238E27FC236}">
                <a16:creationId xmlns:a16="http://schemas.microsoft.com/office/drawing/2014/main" id="{8B018E71-E167-4943-9360-5CFBB38109AC}"/>
              </a:ext>
            </a:extLst>
          </p:cNvPr>
          <p:cNvSpPr>
            <a:spLocks noGrp="1"/>
          </p:cNvSpPr>
          <p:nvPr>
            <p:ph type="sldNum" sz="quarter" idx="12"/>
          </p:nvPr>
        </p:nvSpPr>
        <p:spPr/>
        <p:txBody>
          <a:bodyPr/>
          <a:lstStyle/>
          <a:p>
            <a:fld id="{12043549-4657-4BD9-994E-5FBB8F7D14D0}" type="slidenum">
              <a:rPr lang="da-DK" smtClean="0"/>
              <a:t>10</a:t>
            </a:fld>
            <a:endParaRPr lang="da-DK"/>
          </a:p>
        </p:txBody>
      </p:sp>
    </p:spTree>
    <p:extLst>
      <p:ext uri="{BB962C8B-B14F-4D97-AF65-F5344CB8AC3E}">
        <p14:creationId xmlns:p14="http://schemas.microsoft.com/office/powerpoint/2010/main" val="356304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Maks 80%-reglen eller 5 energibarer</a:t>
            </a:r>
          </a:p>
        </p:txBody>
      </p:sp>
      <p:sp>
        <p:nvSpPr>
          <p:cNvPr id="4" name="Tekstfelt 3">
            <a:extLst>
              <a:ext uri="{FF2B5EF4-FFF2-40B4-BE49-F238E27FC236}">
                <a16:creationId xmlns:a16="http://schemas.microsoft.com/office/drawing/2014/main" id="{7413CE56-15FC-43D6-945B-FEBB6EB74BFB}"/>
              </a:ext>
            </a:extLst>
          </p:cNvPr>
          <p:cNvSpPr txBox="1"/>
          <p:nvPr/>
        </p:nvSpPr>
        <p:spPr>
          <a:xfrm>
            <a:off x="838200" y="1864366"/>
            <a:ext cx="10515600" cy="4093428"/>
          </a:xfrm>
          <a:prstGeom prst="rect">
            <a:avLst/>
          </a:prstGeom>
          <a:noFill/>
        </p:spPr>
        <p:txBody>
          <a:bodyPr wrap="square" rtlCol="0">
            <a:spAutoFit/>
          </a:bodyPr>
          <a:lstStyle/>
          <a:p>
            <a:r>
              <a:rPr lang="da-DK" sz="2200" b="1" dirty="0"/>
              <a:t>Maks 80%-reglen</a:t>
            </a:r>
          </a:p>
          <a:p>
            <a:r>
              <a:rPr lang="da-DK" sz="2200" dirty="0"/>
              <a:t>En rigtig god huskeregel kan være, at du aldrig skal bruge mere end 80% af din energi. Hverken på en enkelt aktivitet eller på en hel dag. Der skal være noget energi tilbage, så du kan fungere og restituere – du må ikke aflade dit batteri helt.</a:t>
            </a:r>
          </a:p>
          <a:p>
            <a:endParaRPr lang="da-DK" sz="2200" dirty="0"/>
          </a:p>
          <a:p>
            <a:r>
              <a:rPr lang="da-DK" sz="2200" b="1" dirty="0"/>
              <a:t>5 energibarer til en dag</a:t>
            </a:r>
          </a:p>
          <a:p>
            <a:r>
              <a:rPr lang="da-DK" sz="2200" dirty="0"/>
              <a:t>Andre har stor gavn af at forestille sig, at man har fem energibarer til hver dag. Du må kun bruge de fire, da du skal have en i reserve (svarende til 80%).</a:t>
            </a:r>
          </a:p>
          <a:p>
            <a:r>
              <a:rPr lang="da-DK" sz="2200" dirty="0"/>
              <a:t>Hvad vil du så bruge dine fire energibarer på? Det kunne være arbejde, studie, huslige gøremål, træning, at være social, familien? Husk, at der kan være aktiviteter, de kræver mere end én energibar.</a:t>
            </a:r>
          </a:p>
          <a:p>
            <a:endParaRPr lang="da-DK" dirty="0"/>
          </a:p>
        </p:txBody>
      </p:sp>
      <p:sp>
        <p:nvSpPr>
          <p:cNvPr id="3" name="Pladsholder til slidenummer 2">
            <a:extLst>
              <a:ext uri="{FF2B5EF4-FFF2-40B4-BE49-F238E27FC236}">
                <a16:creationId xmlns:a16="http://schemas.microsoft.com/office/drawing/2014/main" id="{0428BCA6-772C-4963-B993-C84F28C6523D}"/>
              </a:ext>
            </a:extLst>
          </p:cNvPr>
          <p:cNvSpPr>
            <a:spLocks noGrp="1"/>
          </p:cNvSpPr>
          <p:nvPr>
            <p:ph type="sldNum" sz="quarter" idx="12"/>
          </p:nvPr>
        </p:nvSpPr>
        <p:spPr/>
        <p:txBody>
          <a:bodyPr/>
          <a:lstStyle/>
          <a:p>
            <a:fld id="{12043549-4657-4BD9-994E-5FBB8F7D14D0}" type="slidenum">
              <a:rPr lang="da-DK" smtClean="0"/>
              <a:t>11</a:t>
            </a:fld>
            <a:endParaRPr lang="da-DK"/>
          </a:p>
        </p:txBody>
      </p:sp>
    </p:spTree>
    <p:extLst>
      <p:ext uri="{BB962C8B-B14F-4D97-AF65-F5344CB8AC3E}">
        <p14:creationId xmlns:p14="http://schemas.microsoft.com/office/powerpoint/2010/main" val="142180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Hvad motiverer dig?</a:t>
            </a:r>
          </a:p>
        </p:txBody>
      </p:sp>
      <p:sp>
        <p:nvSpPr>
          <p:cNvPr id="3" name="Tekstfelt 2">
            <a:extLst>
              <a:ext uri="{FF2B5EF4-FFF2-40B4-BE49-F238E27FC236}">
                <a16:creationId xmlns:a16="http://schemas.microsoft.com/office/drawing/2014/main" id="{19BD066B-B443-4808-9B05-5EBD25946F0F}"/>
              </a:ext>
            </a:extLst>
          </p:cNvPr>
          <p:cNvSpPr txBox="1"/>
          <p:nvPr/>
        </p:nvSpPr>
        <p:spPr>
          <a:xfrm>
            <a:off x="838199" y="1890117"/>
            <a:ext cx="10515600" cy="2800767"/>
          </a:xfrm>
          <a:prstGeom prst="rect">
            <a:avLst/>
          </a:prstGeom>
          <a:noFill/>
        </p:spPr>
        <p:txBody>
          <a:bodyPr wrap="square" rtlCol="0">
            <a:spAutoFit/>
          </a:bodyPr>
          <a:lstStyle/>
          <a:p>
            <a:r>
              <a:rPr lang="da-DK" sz="2200" dirty="0"/>
              <a:t>Nogle af dem, jeg arbejder med, kan ikke bruge disse forestillingsbilleder til noget. Hvis du har det sådan, så må du finde på noget andet, der motiverer og hjælper dig.</a:t>
            </a:r>
          </a:p>
          <a:p>
            <a:endParaRPr lang="da-DK" sz="2200" dirty="0"/>
          </a:p>
          <a:p>
            <a:r>
              <a:rPr lang="da-DK" sz="2200" dirty="0"/>
              <a:t>Måske har du brug for at lave konkrete regler eller faste aftaler med dig selv, så du ikke skal gå og mærke efter hele tiden. Fx ”Jeg skal holde fem minutters pause hver time”. Eller få støtte fra en ven, pårørende eller professionel til at vurdere, hvor meget du egentlig kan holde til. Det vigtige er, at du kommer i gang med at ændre vaner, så der stadig er lidt energi tilbage sidst på dagen.</a:t>
            </a:r>
          </a:p>
        </p:txBody>
      </p:sp>
      <p:sp>
        <p:nvSpPr>
          <p:cNvPr id="4" name="Tekstfelt 3">
            <a:extLst>
              <a:ext uri="{FF2B5EF4-FFF2-40B4-BE49-F238E27FC236}">
                <a16:creationId xmlns:a16="http://schemas.microsoft.com/office/drawing/2014/main" id="{D1055B25-06BB-4A4E-8794-B6190E236D76}"/>
              </a:ext>
            </a:extLst>
          </p:cNvPr>
          <p:cNvSpPr txBox="1"/>
          <p:nvPr/>
        </p:nvSpPr>
        <p:spPr>
          <a:xfrm>
            <a:off x="838199" y="4758393"/>
            <a:ext cx="10515600" cy="1754326"/>
          </a:xfrm>
          <a:prstGeom prst="rect">
            <a:avLst/>
          </a:prstGeom>
          <a:noFill/>
          <a:ln>
            <a:solidFill>
              <a:schemeClr val="accent1"/>
            </a:solidFill>
          </a:ln>
        </p:spPr>
        <p:txBody>
          <a:bodyPr wrap="square" rtlCol="0">
            <a:spAutoFit/>
          </a:bodyPr>
          <a:lstStyle/>
          <a:p>
            <a:r>
              <a:rPr lang="da-DK" b="1" dirty="0"/>
              <a:t>TÆNK ET ØJEBLIK OVER, HVORDAN DU FIK MOTIVERET DIG SELV, SIDST DU SKULLE ÆNDRE EN VANE.</a:t>
            </a:r>
          </a:p>
          <a:p>
            <a:r>
              <a:rPr lang="da-DK" b="1" dirty="0"/>
              <a:t>SKRIV DIN TANKE NED MED FÅ ORD:</a:t>
            </a:r>
          </a:p>
          <a:p>
            <a:endParaRPr lang="da-DK" b="1" dirty="0"/>
          </a:p>
          <a:p>
            <a:endParaRPr lang="da-DK" b="1" dirty="0"/>
          </a:p>
          <a:p>
            <a:endParaRPr lang="da-DK" b="1" dirty="0"/>
          </a:p>
          <a:p>
            <a:endParaRPr lang="da-DK" b="1" dirty="0"/>
          </a:p>
        </p:txBody>
      </p:sp>
      <p:sp>
        <p:nvSpPr>
          <p:cNvPr id="5" name="Pladsholder til slidenummer 4">
            <a:extLst>
              <a:ext uri="{FF2B5EF4-FFF2-40B4-BE49-F238E27FC236}">
                <a16:creationId xmlns:a16="http://schemas.microsoft.com/office/drawing/2014/main" id="{ED596668-ACF8-40EB-9BDB-403D002937F1}"/>
              </a:ext>
            </a:extLst>
          </p:cNvPr>
          <p:cNvSpPr>
            <a:spLocks noGrp="1"/>
          </p:cNvSpPr>
          <p:nvPr>
            <p:ph type="sldNum" sz="quarter" idx="12"/>
          </p:nvPr>
        </p:nvSpPr>
        <p:spPr/>
        <p:txBody>
          <a:bodyPr/>
          <a:lstStyle/>
          <a:p>
            <a:fld id="{12043549-4657-4BD9-994E-5FBB8F7D14D0}" type="slidenum">
              <a:rPr lang="da-DK" smtClean="0"/>
              <a:t>12</a:t>
            </a:fld>
            <a:endParaRPr lang="da-DK"/>
          </a:p>
        </p:txBody>
      </p:sp>
    </p:spTree>
    <p:extLst>
      <p:ext uri="{BB962C8B-B14F-4D97-AF65-F5344CB8AC3E}">
        <p14:creationId xmlns:p14="http://schemas.microsoft.com/office/powerpoint/2010/main" val="135013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Hold fri hver anden gang</a:t>
            </a:r>
          </a:p>
        </p:txBody>
      </p:sp>
      <p:sp>
        <p:nvSpPr>
          <p:cNvPr id="3" name="Tekstfelt 2">
            <a:extLst>
              <a:ext uri="{FF2B5EF4-FFF2-40B4-BE49-F238E27FC236}">
                <a16:creationId xmlns:a16="http://schemas.microsoft.com/office/drawing/2014/main" id="{52267356-CB2F-44FC-AADA-965635CEF6A7}"/>
              </a:ext>
            </a:extLst>
          </p:cNvPr>
          <p:cNvSpPr txBox="1"/>
          <p:nvPr/>
        </p:nvSpPr>
        <p:spPr>
          <a:xfrm>
            <a:off x="904973" y="1847650"/>
            <a:ext cx="10448823" cy="4154984"/>
          </a:xfrm>
          <a:prstGeom prst="rect">
            <a:avLst/>
          </a:prstGeom>
          <a:noFill/>
        </p:spPr>
        <p:txBody>
          <a:bodyPr wrap="square" rtlCol="0">
            <a:spAutoFit/>
          </a:bodyPr>
          <a:lstStyle/>
          <a:p>
            <a:r>
              <a:rPr lang="da-DK" sz="2200" dirty="0"/>
              <a:t>Det er en god tommelfingerregel at holde fri hver anden gang - eller mere. Sagt på en anden måde: </a:t>
            </a:r>
            <a:r>
              <a:rPr lang="da-DK" sz="2200" b="1" dirty="0"/>
              <a:t>du skal ikke planlægge to anstrengende dage i træk</a:t>
            </a:r>
            <a:r>
              <a:rPr lang="da-DK" sz="2200" dirty="0"/>
              <a:t>.</a:t>
            </a:r>
          </a:p>
          <a:p>
            <a:r>
              <a:rPr lang="da-DK" sz="2200" dirty="0"/>
              <a:t>Dette kan forvaltes på forskellige måder alt efter, hvor højt et aktivitetsniveau, du er klar til:</a:t>
            </a:r>
          </a:p>
          <a:p>
            <a:pPr marL="342900" indent="-342900">
              <a:buFont typeface="Arial" panose="020B0604020202020204" pitchFamily="34" charset="0"/>
              <a:buChar char="•"/>
            </a:pPr>
            <a:r>
              <a:rPr lang="da-DK" sz="2200" dirty="0"/>
              <a:t>Hold hver anden dag fri for aftaler.</a:t>
            </a:r>
          </a:p>
          <a:p>
            <a:pPr marL="342900" indent="-342900">
              <a:buFont typeface="Arial" panose="020B0604020202020204" pitchFamily="34" charset="0"/>
              <a:buChar char="•"/>
            </a:pPr>
            <a:r>
              <a:rPr lang="da-DK" sz="2200" dirty="0"/>
              <a:t>Hold mindst hver anden aften fri for sociale arrangementer.</a:t>
            </a:r>
          </a:p>
          <a:p>
            <a:pPr marL="342900" indent="-342900">
              <a:buFont typeface="Arial" panose="020B0604020202020204" pitchFamily="34" charset="0"/>
              <a:buChar char="•"/>
            </a:pPr>
            <a:r>
              <a:rPr lang="da-DK" sz="2200" dirty="0"/>
              <a:t>Hvis du skal noget om lørdagen i weekenden, så hold søndag fri for aktiviteter.</a:t>
            </a:r>
          </a:p>
          <a:p>
            <a:pPr marL="342900" indent="-342900">
              <a:buFont typeface="Arial" panose="020B0604020202020204" pitchFamily="34" charset="0"/>
              <a:buChar char="•"/>
            </a:pPr>
            <a:r>
              <a:rPr lang="da-DK" sz="2200" dirty="0"/>
              <a:t>Hold hver anden weekend fri for aftaler.</a:t>
            </a:r>
          </a:p>
          <a:p>
            <a:endParaRPr lang="da-DK" sz="2200" dirty="0"/>
          </a:p>
          <a:p>
            <a:r>
              <a:rPr lang="da-DK" sz="2200" dirty="0"/>
              <a:t>Skriv ind i din kalender, at du holder det tidsrum fri for aftaler. Hvis der ikke står noget, så har vi det med at bare fylde på.</a:t>
            </a:r>
          </a:p>
          <a:p>
            <a:endParaRPr lang="da-DK" sz="2200" dirty="0"/>
          </a:p>
        </p:txBody>
      </p:sp>
      <p:graphicFrame>
        <p:nvGraphicFramePr>
          <p:cNvPr id="6" name="Tabel 6">
            <a:extLst>
              <a:ext uri="{FF2B5EF4-FFF2-40B4-BE49-F238E27FC236}">
                <a16:creationId xmlns:a16="http://schemas.microsoft.com/office/drawing/2014/main" id="{7420C0C3-C83B-4204-8DE3-CA02FDAAAEA5}"/>
              </a:ext>
            </a:extLst>
          </p:cNvPr>
          <p:cNvGraphicFramePr>
            <a:graphicFrameLocks noGrp="1"/>
          </p:cNvGraphicFramePr>
          <p:nvPr>
            <p:extLst>
              <p:ext uri="{D42A27DB-BD31-4B8C-83A1-F6EECF244321}">
                <p14:modId xmlns:p14="http://schemas.microsoft.com/office/powerpoint/2010/main" val="3019990181"/>
              </p:ext>
            </p:extLst>
          </p:nvPr>
        </p:nvGraphicFramePr>
        <p:xfrm>
          <a:off x="904973" y="5828992"/>
          <a:ext cx="10448823" cy="741680"/>
        </p:xfrm>
        <a:graphic>
          <a:graphicData uri="http://schemas.openxmlformats.org/drawingml/2006/table">
            <a:tbl>
              <a:tblPr firstRow="1" bandRow="1">
                <a:tableStyleId>{7DF18680-E054-41AD-8BC1-D1AEF772440D}</a:tableStyleId>
              </a:tblPr>
              <a:tblGrid>
                <a:gridCol w="1492689">
                  <a:extLst>
                    <a:ext uri="{9D8B030D-6E8A-4147-A177-3AD203B41FA5}">
                      <a16:colId xmlns:a16="http://schemas.microsoft.com/office/drawing/2014/main" val="2907496319"/>
                    </a:ext>
                  </a:extLst>
                </a:gridCol>
                <a:gridCol w="1492689">
                  <a:extLst>
                    <a:ext uri="{9D8B030D-6E8A-4147-A177-3AD203B41FA5}">
                      <a16:colId xmlns:a16="http://schemas.microsoft.com/office/drawing/2014/main" val="1995423829"/>
                    </a:ext>
                  </a:extLst>
                </a:gridCol>
                <a:gridCol w="1492689">
                  <a:extLst>
                    <a:ext uri="{9D8B030D-6E8A-4147-A177-3AD203B41FA5}">
                      <a16:colId xmlns:a16="http://schemas.microsoft.com/office/drawing/2014/main" val="3766279000"/>
                    </a:ext>
                  </a:extLst>
                </a:gridCol>
                <a:gridCol w="1492689">
                  <a:extLst>
                    <a:ext uri="{9D8B030D-6E8A-4147-A177-3AD203B41FA5}">
                      <a16:colId xmlns:a16="http://schemas.microsoft.com/office/drawing/2014/main" val="4140213266"/>
                    </a:ext>
                  </a:extLst>
                </a:gridCol>
                <a:gridCol w="1492689">
                  <a:extLst>
                    <a:ext uri="{9D8B030D-6E8A-4147-A177-3AD203B41FA5}">
                      <a16:colId xmlns:a16="http://schemas.microsoft.com/office/drawing/2014/main" val="352074822"/>
                    </a:ext>
                  </a:extLst>
                </a:gridCol>
                <a:gridCol w="1492689">
                  <a:extLst>
                    <a:ext uri="{9D8B030D-6E8A-4147-A177-3AD203B41FA5}">
                      <a16:colId xmlns:a16="http://schemas.microsoft.com/office/drawing/2014/main" val="3235289056"/>
                    </a:ext>
                  </a:extLst>
                </a:gridCol>
                <a:gridCol w="1492689">
                  <a:extLst>
                    <a:ext uri="{9D8B030D-6E8A-4147-A177-3AD203B41FA5}">
                      <a16:colId xmlns:a16="http://schemas.microsoft.com/office/drawing/2014/main" val="3540087520"/>
                    </a:ext>
                  </a:extLst>
                </a:gridCol>
              </a:tblGrid>
              <a:tr h="370840">
                <a:tc>
                  <a:txBody>
                    <a:bodyPr/>
                    <a:lstStyle/>
                    <a:p>
                      <a:pPr algn="ctr"/>
                      <a:r>
                        <a:rPr lang="da-DK" dirty="0"/>
                        <a:t>Mandag</a:t>
                      </a:r>
                    </a:p>
                  </a:txBody>
                  <a:tcPr/>
                </a:tc>
                <a:tc>
                  <a:txBody>
                    <a:bodyPr/>
                    <a:lstStyle/>
                    <a:p>
                      <a:pPr algn="ctr"/>
                      <a:r>
                        <a:rPr lang="da-DK" dirty="0"/>
                        <a:t>Tirsdag</a:t>
                      </a:r>
                    </a:p>
                  </a:txBody>
                  <a:tcPr/>
                </a:tc>
                <a:tc>
                  <a:txBody>
                    <a:bodyPr/>
                    <a:lstStyle/>
                    <a:p>
                      <a:pPr algn="ctr"/>
                      <a:r>
                        <a:rPr lang="da-DK" dirty="0"/>
                        <a:t>Onsdag</a:t>
                      </a:r>
                    </a:p>
                  </a:txBody>
                  <a:tcPr/>
                </a:tc>
                <a:tc>
                  <a:txBody>
                    <a:bodyPr/>
                    <a:lstStyle/>
                    <a:p>
                      <a:pPr algn="ctr"/>
                      <a:r>
                        <a:rPr lang="da-DK" dirty="0"/>
                        <a:t>Torsdag</a:t>
                      </a:r>
                    </a:p>
                  </a:txBody>
                  <a:tcPr/>
                </a:tc>
                <a:tc>
                  <a:txBody>
                    <a:bodyPr/>
                    <a:lstStyle/>
                    <a:p>
                      <a:pPr algn="ctr"/>
                      <a:r>
                        <a:rPr lang="da-DK" dirty="0"/>
                        <a:t>Fredag</a:t>
                      </a:r>
                    </a:p>
                  </a:txBody>
                  <a:tcPr/>
                </a:tc>
                <a:tc>
                  <a:txBody>
                    <a:bodyPr/>
                    <a:lstStyle/>
                    <a:p>
                      <a:pPr algn="ctr"/>
                      <a:r>
                        <a:rPr lang="da-DK" dirty="0"/>
                        <a:t>Lørdag</a:t>
                      </a:r>
                    </a:p>
                  </a:txBody>
                  <a:tcPr/>
                </a:tc>
                <a:tc>
                  <a:txBody>
                    <a:bodyPr/>
                    <a:lstStyle/>
                    <a:p>
                      <a:pPr algn="ctr"/>
                      <a:r>
                        <a:rPr lang="da-DK" dirty="0"/>
                        <a:t>Søndag</a:t>
                      </a:r>
                    </a:p>
                  </a:txBody>
                  <a:tcPr/>
                </a:tc>
                <a:extLst>
                  <a:ext uri="{0D108BD9-81ED-4DB2-BD59-A6C34878D82A}">
                    <a16:rowId xmlns:a16="http://schemas.microsoft.com/office/drawing/2014/main" val="2928805415"/>
                  </a:ext>
                </a:extLst>
              </a:tr>
              <a:tr h="370840">
                <a:tc>
                  <a:txBody>
                    <a:bodyPr/>
                    <a:lstStyle/>
                    <a:p>
                      <a:pPr algn="ctr"/>
                      <a:r>
                        <a:rPr lang="da-DK" dirty="0">
                          <a:highlight>
                            <a:srgbClr val="FF0000"/>
                          </a:highlight>
                        </a:rPr>
                        <a:t>På CSV</a:t>
                      </a:r>
                    </a:p>
                  </a:txBody>
                  <a:tcPr/>
                </a:tc>
                <a:tc>
                  <a:txBody>
                    <a:bodyPr/>
                    <a:lstStyle/>
                    <a:p>
                      <a:pPr algn="ctr"/>
                      <a:r>
                        <a:rPr lang="da-DK" dirty="0">
                          <a:highlight>
                            <a:srgbClr val="00FF00"/>
                          </a:highlight>
                        </a:rPr>
                        <a:t>Ingen aftaler</a:t>
                      </a:r>
                    </a:p>
                  </a:txBody>
                  <a:tcPr/>
                </a:tc>
                <a:tc>
                  <a:txBody>
                    <a:bodyPr/>
                    <a:lstStyle/>
                    <a:p>
                      <a:pPr algn="ctr"/>
                      <a:r>
                        <a:rPr lang="da-DK" dirty="0" err="1">
                          <a:solidFill>
                            <a:schemeClr val="tx1"/>
                          </a:solidFill>
                          <a:highlight>
                            <a:srgbClr val="FF0000"/>
                          </a:highlight>
                        </a:rPr>
                        <a:t>Fys</a:t>
                      </a:r>
                      <a:endParaRPr lang="da-DK" dirty="0">
                        <a:solidFill>
                          <a:schemeClr val="tx1"/>
                        </a:solidFill>
                        <a:highlight>
                          <a:srgbClr val="FF0000"/>
                        </a:highlight>
                      </a:endParaRPr>
                    </a:p>
                  </a:txBody>
                  <a:tcPr/>
                </a:tc>
                <a:tc>
                  <a:txBody>
                    <a:bodyPr/>
                    <a:lstStyle/>
                    <a:p>
                      <a:pPr algn="ctr"/>
                      <a:r>
                        <a:rPr lang="da-DK" dirty="0">
                          <a:highlight>
                            <a:srgbClr val="00FF00"/>
                          </a:highlight>
                        </a:rPr>
                        <a:t>Ingen aftaler</a:t>
                      </a:r>
                    </a:p>
                  </a:txBody>
                  <a:tcPr/>
                </a:tc>
                <a:tc>
                  <a:txBody>
                    <a:bodyPr/>
                    <a:lstStyle/>
                    <a:p>
                      <a:pPr algn="ctr"/>
                      <a:r>
                        <a:rPr lang="da-DK" dirty="0">
                          <a:highlight>
                            <a:srgbClr val="00FF00"/>
                          </a:highlight>
                        </a:rPr>
                        <a:t>Ingen aftaler</a:t>
                      </a:r>
                    </a:p>
                  </a:txBody>
                  <a:tcPr/>
                </a:tc>
                <a:tc>
                  <a:txBody>
                    <a:bodyPr/>
                    <a:lstStyle/>
                    <a:p>
                      <a:pPr algn="ctr"/>
                      <a:r>
                        <a:rPr lang="da-DK" dirty="0">
                          <a:highlight>
                            <a:srgbClr val="FF0000"/>
                          </a:highlight>
                        </a:rPr>
                        <a:t>Brunch</a:t>
                      </a:r>
                    </a:p>
                  </a:txBody>
                  <a:tcPr/>
                </a:tc>
                <a:tc>
                  <a:txBody>
                    <a:bodyPr/>
                    <a:lstStyle/>
                    <a:p>
                      <a:pPr algn="ctr"/>
                      <a:r>
                        <a:rPr lang="da-DK" dirty="0">
                          <a:highlight>
                            <a:srgbClr val="00FF00"/>
                          </a:highlight>
                        </a:rPr>
                        <a:t>Ingen aftaler</a:t>
                      </a:r>
                    </a:p>
                  </a:txBody>
                  <a:tcPr/>
                </a:tc>
                <a:extLst>
                  <a:ext uri="{0D108BD9-81ED-4DB2-BD59-A6C34878D82A}">
                    <a16:rowId xmlns:a16="http://schemas.microsoft.com/office/drawing/2014/main" val="2986142324"/>
                  </a:ext>
                </a:extLst>
              </a:tr>
            </a:tbl>
          </a:graphicData>
        </a:graphic>
      </p:graphicFrame>
      <p:sp>
        <p:nvSpPr>
          <p:cNvPr id="4" name="Pladsholder til slidenummer 3">
            <a:extLst>
              <a:ext uri="{FF2B5EF4-FFF2-40B4-BE49-F238E27FC236}">
                <a16:creationId xmlns:a16="http://schemas.microsoft.com/office/drawing/2014/main" id="{17DBB6A9-EF9A-4934-B766-BBBB92422AB3}"/>
              </a:ext>
            </a:extLst>
          </p:cNvPr>
          <p:cNvSpPr>
            <a:spLocks noGrp="1"/>
          </p:cNvSpPr>
          <p:nvPr>
            <p:ph type="sldNum" sz="quarter" idx="12"/>
          </p:nvPr>
        </p:nvSpPr>
        <p:spPr/>
        <p:txBody>
          <a:bodyPr/>
          <a:lstStyle/>
          <a:p>
            <a:fld id="{12043549-4657-4BD9-994E-5FBB8F7D14D0}" type="slidenum">
              <a:rPr lang="da-DK" smtClean="0"/>
              <a:t>13</a:t>
            </a:fld>
            <a:endParaRPr lang="da-DK"/>
          </a:p>
        </p:txBody>
      </p:sp>
    </p:spTree>
    <p:extLst>
      <p:ext uri="{BB962C8B-B14F-4D97-AF65-F5344CB8AC3E}">
        <p14:creationId xmlns:p14="http://schemas.microsoft.com/office/powerpoint/2010/main" val="77500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Hvad kan man gøre som pårørende?</a:t>
            </a:r>
          </a:p>
        </p:txBody>
      </p:sp>
      <p:sp>
        <p:nvSpPr>
          <p:cNvPr id="3" name="Tekstfelt 2">
            <a:extLst>
              <a:ext uri="{FF2B5EF4-FFF2-40B4-BE49-F238E27FC236}">
                <a16:creationId xmlns:a16="http://schemas.microsoft.com/office/drawing/2014/main" id="{D066819B-828E-4E96-B423-93FE3DE4926A}"/>
              </a:ext>
            </a:extLst>
          </p:cNvPr>
          <p:cNvSpPr txBox="1"/>
          <p:nvPr/>
        </p:nvSpPr>
        <p:spPr>
          <a:xfrm>
            <a:off x="838198" y="2524363"/>
            <a:ext cx="7772401" cy="4416594"/>
          </a:xfrm>
          <a:prstGeom prst="rect">
            <a:avLst/>
          </a:prstGeom>
          <a:noFill/>
        </p:spPr>
        <p:txBody>
          <a:bodyPr wrap="square" rtlCol="0">
            <a:spAutoFit/>
          </a:bodyPr>
          <a:lstStyle/>
          <a:p>
            <a:pPr marL="0" lvl="2">
              <a:lnSpc>
                <a:spcPct val="100000"/>
              </a:lnSpc>
              <a:spcBef>
                <a:spcPts val="600"/>
              </a:spcBef>
            </a:pPr>
            <a:r>
              <a:rPr lang="da-DK" sz="2000" dirty="0"/>
              <a:t>Da mennesket er et flokdyr, ligger det dybt i os, at vi skal passe ind i flokken – uden flokken er vi truet på vores eksistens. Derfor sætter de ældre dele af hjernen gang i en masse ubehagelige følelser, hvis vi ændrer vores måde at opføre os på. </a:t>
            </a:r>
          </a:p>
          <a:p>
            <a:pPr marL="0" lvl="2">
              <a:lnSpc>
                <a:spcPct val="100000"/>
              </a:lnSpc>
              <a:spcBef>
                <a:spcPts val="600"/>
              </a:spcBef>
            </a:pPr>
            <a:endParaRPr lang="da-DK" sz="800" dirty="0"/>
          </a:p>
          <a:p>
            <a:pPr marL="0" lvl="2">
              <a:lnSpc>
                <a:spcPct val="100000"/>
              </a:lnSpc>
              <a:spcBef>
                <a:spcPts val="600"/>
              </a:spcBef>
            </a:pPr>
            <a:r>
              <a:rPr lang="da-DK" sz="2000" u="sng" dirty="0"/>
              <a:t>Det er derfor en stor hjælp, hvis du som pårørende:</a:t>
            </a:r>
          </a:p>
          <a:p>
            <a:pPr marL="285750" lvl="2" indent="-285750">
              <a:lnSpc>
                <a:spcPct val="100000"/>
              </a:lnSpc>
              <a:spcBef>
                <a:spcPts val="600"/>
              </a:spcBef>
              <a:buFont typeface="Arial" panose="020B0604020202020204" pitchFamily="34" charset="0"/>
              <a:buChar char="•"/>
            </a:pPr>
            <a:r>
              <a:rPr lang="da-DK" sz="2000" dirty="0"/>
              <a:t>Udvis </a:t>
            </a:r>
            <a:r>
              <a:rPr lang="da-DK" sz="2000" b="1" dirty="0"/>
              <a:t>omsorg, tålmodighed og forståelse</a:t>
            </a:r>
            <a:r>
              <a:rPr lang="da-DK" sz="2000" dirty="0"/>
              <a:t>.</a:t>
            </a:r>
          </a:p>
          <a:p>
            <a:pPr marL="285750" lvl="2" indent="-285750">
              <a:lnSpc>
                <a:spcPct val="100000"/>
              </a:lnSpc>
              <a:spcBef>
                <a:spcPts val="600"/>
              </a:spcBef>
              <a:buFont typeface="Arial" panose="020B0604020202020204" pitchFamily="34" charset="0"/>
              <a:buChar char="•"/>
            </a:pPr>
            <a:r>
              <a:rPr lang="da-DK" sz="2000" b="1" dirty="0"/>
              <a:t>Undgår konflikter </a:t>
            </a:r>
            <a:r>
              <a:rPr lang="da-DK" sz="2000" dirty="0"/>
              <a:t>og dermed skruer ned for alarmberedskabet.</a:t>
            </a:r>
          </a:p>
          <a:p>
            <a:pPr marL="285750" lvl="2" indent="-285750">
              <a:lnSpc>
                <a:spcPct val="100000"/>
              </a:lnSpc>
              <a:spcBef>
                <a:spcPts val="600"/>
              </a:spcBef>
              <a:buFont typeface="Arial" panose="020B0604020202020204" pitchFamily="34" charset="0"/>
              <a:buChar char="•"/>
            </a:pPr>
            <a:r>
              <a:rPr lang="da-DK" sz="2000" b="1" dirty="0"/>
              <a:t>Undgår tidspres </a:t>
            </a:r>
            <a:r>
              <a:rPr lang="da-DK" sz="2000" dirty="0"/>
              <a:t>af samme grund.</a:t>
            </a:r>
          </a:p>
          <a:p>
            <a:pPr marL="285750" lvl="2" indent="-285750">
              <a:lnSpc>
                <a:spcPct val="100000"/>
              </a:lnSpc>
              <a:spcBef>
                <a:spcPts val="600"/>
              </a:spcBef>
              <a:buFont typeface="Arial" panose="020B0604020202020204" pitchFamily="34" charset="0"/>
              <a:buChar char="•"/>
            </a:pPr>
            <a:r>
              <a:rPr lang="da-DK" sz="2000" dirty="0"/>
              <a:t>Siger højt, at </a:t>
            </a:r>
            <a:r>
              <a:rPr lang="da-DK" sz="2000" b="1" dirty="0"/>
              <a:t>det er helt ok at have det dårligt </a:t>
            </a:r>
            <a:r>
              <a:rPr lang="da-DK" sz="2000" dirty="0"/>
              <a:t>og ikke præstere noget.</a:t>
            </a:r>
          </a:p>
          <a:p>
            <a:pPr marL="285750" lvl="2" indent="-285750">
              <a:lnSpc>
                <a:spcPct val="100000"/>
              </a:lnSpc>
              <a:spcBef>
                <a:spcPts val="600"/>
              </a:spcBef>
              <a:buFont typeface="Arial" panose="020B0604020202020204" pitchFamily="34" charset="0"/>
              <a:buChar char="•"/>
            </a:pPr>
            <a:r>
              <a:rPr lang="da-DK" sz="2000" b="1" dirty="0"/>
              <a:t>Tager den, som er ramt af PCS, i hånden </a:t>
            </a:r>
            <a:r>
              <a:rPr lang="da-DK" sz="2000" dirty="0"/>
              <a:t>og inkluderer ham eller hende i fællesskabet ved at sørge for de hensyn, der gør det muligt.</a:t>
            </a:r>
          </a:p>
          <a:p>
            <a:endParaRPr lang="da-DK" dirty="0"/>
          </a:p>
        </p:txBody>
      </p:sp>
      <p:sp>
        <p:nvSpPr>
          <p:cNvPr id="5" name="Pladsholder til slidenummer 4">
            <a:extLst>
              <a:ext uri="{FF2B5EF4-FFF2-40B4-BE49-F238E27FC236}">
                <a16:creationId xmlns:a16="http://schemas.microsoft.com/office/drawing/2014/main" id="{55CA3E1B-7A67-476D-8AB4-66C70C153811}"/>
              </a:ext>
            </a:extLst>
          </p:cNvPr>
          <p:cNvSpPr>
            <a:spLocks noGrp="1"/>
          </p:cNvSpPr>
          <p:nvPr>
            <p:ph type="sldNum" sz="quarter" idx="12"/>
          </p:nvPr>
        </p:nvSpPr>
        <p:spPr/>
        <p:txBody>
          <a:bodyPr/>
          <a:lstStyle/>
          <a:p>
            <a:fld id="{12043549-4657-4BD9-994E-5FBB8F7D14D0}" type="slidenum">
              <a:rPr lang="da-DK" smtClean="0"/>
              <a:t>14</a:t>
            </a:fld>
            <a:endParaRPr lang="da-DK"/>
          </a:p>
        </p:txBody>
      </p:sp>
      <p:sp>
        <p:nvSpPr>
          <p:cNvPr id="6" name="Tekstfelt 5">
            <a:extLst>
              <a:ext uri="{FF2B5EF4-FFF2-40B4-BE49-F238E27FC236}">
                <a16:creationId xmlns:a16="http://schemas.microsoft.com/office/drawing/2014/main" id="{1B3118EC-0717-4CE9-A485-396E8A4003F1}"/>
              </a:ext>
            </a:extLst>
          </p:cNvPr>
          <p:cNvSpPr txBox="1"/>
          <p:nvPr/>
        </p:nvSpPr>
        <p:spPr>
          <a:xfrm>
            <a:off x="838199" y="1778481"/>
            <a:ext cx="10515600" cy="707886"/>
          </a:xfrm>
          <a:prstGeom prst="rect">
            <a:avLst/>
          </a:prstGeom>
          <a:noFill/>
        </p:spPr>
        <p:txBody>
          <a:bodyPr wrap="square" rtlCol="0">
            <a:spAutoFit/>
          </a:bodyPr>
          <a:lstStyle/>
          <a:p>
            <a:pPr marL="0" lvl="2">
              <a:lnSpc>
                <a:spcPct val="100000"/>
              </a:lnSpc>
              <a:spcBef>
                <a:spcPts val="600"/>
              </a:spcBef>
            </a:pPr>
            <a:r>
              <a:rPr lang="da-DK" sz="2000" dirty="0"/>
              <a:t>En hjernerystelse rammer hele familien og påvirker også ens netværk. Rollerne bliver ændret i de sociale relationer, når man pludselig ikke kan det samme som før.</a:t>
            </a:r>
          </a:p>
        </p:txBody>
      </p:sp>
      <p:pic>
        <p:nvPicPr>
          <p:cNvPr id="8" name="Billede 7">
            <a:extLst>
              <a:ext uri="{FF2B5EF4-FFF2-40B4-BE49-F238E27FC236}">
                <a16:creationId xmlns:a16="http://schemas.microsoft.com/office/drawing/2014/main" id="{B2DB1D9F-3402-4D37-BC05-4FD552CB7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505" y="2486367"/>
            <a:ext cx="2702941" cy="3869983"/>
          </a:xfrm>
          <a:prstGeom prst="rect">
            <a:avLst/>
          </a:prstGeom>
        </p:spPr>
      </p:pic>
    </p:spTree>
    <p:extLst>
      <p:ext uri="{BB962C8B-B14F-4D97-AF65-F5344CB8AC3E}">
        <p14:creationId xmlns:p14="http://schemas.microsoft.com/office/powerpoint/2010/main" val="270900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200" y="365125"/>
            <a:ext cx="10515600" cy="1325563"/>
          </a:xfrm>
          <a:solidFill>
            <a:schemeClr val="accent1">
              <a:lumMod val="60000"/>
              <a:lumOff val="40000"/>
            </a:schemeClr>
          </a:solidFill>
        </p:spPr>
        <p:txBody>
          <a:bodyPr/>
          <a:lstStyle/>
          <a:p>
            <a:r>
              <a:rPr lang="da-DK" b="1" dirty="0">
                <a:solidFill>
                  <a:schemeClr val="bg1"/>
                </a:solidFill>
              </a:rPr>
              <a:t>Værktøjskasse til pårørende</a:t>
            </a:r>
            <a:endParaRPr lang="da-DK" b="1" dirty="0">
              <a:solidFill>
                <a:schemeClr val="bg1">
                  <a:lumMod val="95000"/>
                </a:schemeClr>
              </a:solidFill>
            </a:endParaRPr>
          </a:p>
        </p:txBody>
      </p:sp>
      <p:sp>
        <p:nvSpPr>
          <p:cNvPr id="9" name="Tekstfelt 8">
            <a:extLst>
              <a:ext uri="{FF2B5EF4-FFF2-40B4-BE49-F238E27FC236}">
                <a16:creationId xmlns:a16="http://schemas.microsoft.com/office/drawing/2014/main" id="{4C66C0E7-00EE-442A-89DF-98995057C8E7}"/>
              </a:ext>
            </a:extLst>
          </p:cNvPr>
          <p:cNvSpPr txBox="1"/>
          <p:nvPr/>
        </p:nvSpPr>
        <p:spPr>
          <a:xfrm>
            <a:off x="838201" y="1857622"/>
            <a:ext cx="5257800" cy="4985980"/>
          </a:xfrm>
          <a:prstGeom prst="rect">
            <a:avLst/>
          </a:prstGeom>
          <a:noFill/>
        </p:spPr>
        <p:txBody>
          <a:bodyPr wrap="square" rtlCol="0">
            <a:spAutoFit/>
          </a:bodyPr>
          <a:lstStyle/>
          <a:p>
            <a:pPr marL="342900" lvl="2" indent="-342900">
              <a:spcBef>
                <a:spcPts val="600"/>
              </a:spcBef>
              <a:buFont typeface="Arial" panose="020B0604020202020204" pitchFamily="34" charset="0"/>
              <a:buChar char="•"/>
            </a:pPr>
            <a:r>
              <a:rPr lang="da-DK" b="1" dirty="0"/>
              <a:t>Planlæg pauser</a:t>
            </a:r>
            <a:r>
              <a:rPr lang="da-DK" dirty="0"/>
              <a:t>, når I skal være sammen. Gå lidt væk (giv fred) eller mediter sammen.</a:t>
            </a:r>
          </a:p>
          <a:p>
            <a:pPr marL="342900" lvl="2" indent="-342900">
              <a:spcBef>
                <a:spcPts val="600"/>
              </a:spcBef>
              <a:buFont typeface="Arial" panose="020B0604020202020204" pitchFamily="34" charset="0"/>
              <a:buChar char="•"/>
            </a:pPr>
            <a:r>
              <a:rPr lang="da-DK" b="1" dirty="0"/>
              <a:t>Aftal hvor længe, I skal mødes eller snakke </a:t>
            </a:r>
            <a:r>
              <a:rPr lang="da-DK" dirty="0"/>
              <a:t>– og overhold tiden selv om det er hyggeligt.</a:t>
            </a:r>
          </a:p>
          <a:p>
            <a:pPr marL="342900" lvl="2" indent="-342900">
              <a:lnSpc>
                <a:spcPct val="100000"/>
              </a:lnSpc>
              <a:spcBef>
                <a:spcPts val="600"/>
              </a:spcBef>
              <a:buFont typeface="Arial" panose="020B0604020202020204" pitchFamily="34" charset="0"/>
              <a:buChar char="•"/>
            </a:pPr>
            <a:r>
              <a:rPr lang="da-DK" b="1" dirty="0"/>
              <a:t>Tal om det, der er svært, når I begge er i ro. </a:t>
            </a:r>
            <a:r>
              <a:rPr lang="da-DK" dirty="0"/>
              <a:t>Aftal konstruktive måder at gå til udfordringer i jeres samvær.</a:t>
            </a:r>
          </a:p>
          <a:p>
            <a:pPr marL="342900" lvl="2" indent="-342900">
              <a:lnSpc>
                <a:spcPct val="100000"/>
              </a:lnSpc>
              <a:spcBef>
                <a:spcPts val="600"/>
              </a:spcBef>
              <a:buFont typeface="Arial" panose="020B0604020202020204" pitchFamily="34" charset="0"/>
              <a:buChar char="•"/>
            </a:pPr>
            <a:r>
              <a:rPr lang="da-DK" b="1" dirty="0"/>
              <a:t>Vær nysgerrig </a:t>
            </a:r>
            <a:r>
              <a:rPr lang="da-DK" dirty="0"/>
              <a:t>og spørg om, hvad der fungerer godt for den PCS-ramte. Hvad skal I have mere af?</a:t>
            </a:r>
          </a:p>
          <a:p>
            <a:pPr marL="342900" lvl="2" indent="-342900">
              <a:lnSpc>
                <a:spcPct val="100000"/>
              </a:lnSpc>
              <a:spcBef>
                <a:spcPts val="600"/>
              </a:spcBef>
              <a:buFont typeface="Arial" panose="020B0604020202020204" pitchFamily="34" charset="0"/>
              <a:buChar char="•"/>
            </a:pPr>
            <a:r>
              <a:rPr lang="da-DK" dirty="0"/>
              <a:t>Lav en </a:t>
            </a:r>
            <a:r>
              <a:rPr lang="da-DK" b="1" dirty="0"/>
              <a:t>plan A og en plan B</a:t>
            </a:r>
            <a:r>
              <a:rPr lang="da-DK" dirty="0"/>
              <a:t>, når I skal være sammen. Der skal altid være plads til at have en dårlig dag.</a:t>
            </a:r>
          </a:p>
          <a:p>
            <a:pPr marL="342900" lvl="2" indent="-342900">
              <a:lnSpc>
                <a:spcPct val="100000"/>
              </a:lnSpc>
              <a:spcBef>
                <a:spcPts val="600"/>
              </a:spcBef>
              <a:buFont typeface="Arial" panose="020B0604020202020204" pitchFamily="34" charset="0"/>
              <a:buChar char="•"/>
            </a:pPr>
            <a:r>
              <a:rPr lang="da-DK" b="1" dirty="0"/>
              <a:t>Stil et værelse til rådighed</a:t>
            </a:r>
            <a:r>
              <a:rPr lang="da-DK" dirty="0"/>
              <a:t>, så den PCS-ramte har et sted at få lidt ro og hvile.</a:t>
            </a:r>
          </a:p>
          <a:p>
            <a:pPr marL="342900" lvl="2" indent="-342900">
              <a:lnSpc>
                <a:spcPct val="100000"/>
              </a:lnSpc>
              <a:spcBef>
                <a:spcPts val="600"/>
              </a:spcBef>
              <a:buFont typeface="Arial" panose="020B0604020202020204" pitchFamily="34" charset="0"/>
              <a:buChar char="•"/>
            </a:pPr>
            <a:r>
              <a:rPr lang="da-DK" b="1" dirty="0"/>
              <a:t>Vær ambassadør for den ramte </a:t>
            </a:r>
            <a:r>
              <a:rPr lang="da-DK" dirty="0"/>
              <a:t>– forklar behov/hensyn for omgangskredsen.</a:t>
            </a:r>
          </a:p>
        </p:txBody>
      </p:sp>
      <p:sp>
        <p:nvSpPr>
          <p:cNvPr id="3" name="Pladsholder til slidenummer 2">
            <a:extLst>
              <a:ext uri="{FF2B5EF4-FFF2-40B4-BE49-F238E27FC236}">
                <a16:creationId xmlns:a16="http://schemas.microsoft.com/office/drawing/2014/main" id="{07CA4B16-2745-4BE4-AA87-70AC9FCAD659}"/>
              </a:ext>
            </a:extLst>
          </p:cNvPr>
          <p:cNvSpPr>
            <a:spLocks noGrp="1"/>
          </p:cNvSpPr>
          <p:nvPr>
            <p:ph type="sldNum" sz="quarter" idx="12"/>
          </p:nvPr>
        </p:nvSpPr>
        <p:spPr/>
        <p:txBody>
          <a:bodyPr/>
          <a:lstStyle/>
          <a:p>
            <a:fld id="{12043549-4657-4BD9-994E-5FBB8F7D14D0}" type="slidenum">
              <a:rPr lang="da-DK" smtClean="0"/>
              <a:t>15</a:t>
            </a:fld>
            <a:endParaRPr lang="da-DK"/>
          </a:p>
        </p:txBody>
      </p:sp>
      <p:pic>
        <p:nvPicPr>
          <p:cNvPr id="5" name="Billede 4">
            <a:extLst>
              <a:ext uri="{FF2B5EF4-FFF2-40B4-BE49-F238E27FC236}">
                <a16:creationId xmlns:a16="http://schemas.microsoft.com/office/drawing/2014/main" id="{EB0550ED-39A7-42BC-9DBC-91CD52B1A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497" y="605937"/>
            <a:ext cx="2288725" cy="2149257"/>
          </a:xfrm>
          <a:prstGeom prst="rect">
            <a:avLst/>
          </a:prstGeom>
        </p:spPr>
      </p:pic>
      <p:sp>
        <p:nvSpPr>
          <p:cNvPr id="6" name="Tekstfelt 5">
            <a:extLst>
              <a:ext uri="{FF2B5EF4-FFF2-40B4-BE49-F238E27FC236}">
                <a16:creationId xmlns:a16="http://schemas.microsoft.com/office/drawing/2014/main" id="{29C2EFF2-0307-4F0E-97DE-9BDB6BC3F049}"/>
              </a:ext>
            </a:extLst>
          </p:cNvPr>
          <p:cNvSpPr txBox="1"/>
          <p:nvPr/>
        </p:nvSpPr>
        <p:spPr>
          <a:xfrm>
            <a:off x="6096000" y="1857622"/>
            <a:ext cx="5257800" cy="4632037"/>
          </a:xfrm>
          <a:prstGeom prst="rect">
            <a:avLst/>
          </a:prstGeom>
          <a:noFill/>
        </p:spPr>
        <p:txBody>
          <a:bodyPr wrap="square" rtlCol="0">
            <a:spAutoFit/>
          </a:bodyPr>
          <a:lstStyle/>
          <a:p>
            <a:pPr marL="342900" lvl="2" indent="-342900">
              <a:spcBef>
                <a:spcPts val="600"/>
              </a:spcBef>
              <a:buFont typeface="Arial" panose="020B0604020202020204" pitchFamily="34" charset="0"/>
              <a:buChar char="•"/>
            </a:pPr>
            <a:r>
              <a:rPr lang="da-DK" b="1" dirty="0"/>
              <a:t>Tal roligt.</a:t>
            </a:r>
          </a:p>
          <a:p>
            <a:pPr marL="342900" lvl="2" indent="-342900">
              <a:spcBef>
                <a:spcPts val="600"/>
              </a:spcBef>
              <a:buFont typeface="Arial" panose="020B0604020202020204" pitchFamily="34" charset="0"/>
              <a:buChar char="•"/>
            </a:pPr>
            <a:r>
              <a:rPr lang="da-DK" b="1" dirty="0"/>
              <a:t>Hold pauser </a:t>
            </a:r>
            <a:r>
              <a:rPr lang="da-DK" dirty="0"/>
              <a:t>i din tale.</a:t>
            </a:r>
          </a:p>
          <a:p>
            <a:pPr marL="342900" lvl="2" indent="-342900">
              <a:spcBef>
                <a:spcPts val="600"/>
              </a:spcBef>
              <a:buFont typeface="Arial" panose="020B0604020202020204" pitchFamily="34" charset="0"/>
              <a:buChar char="•"/>
            </a:pPr>
            <a:r>
              <a:rPr lang="da-DK" dirty="0"/>
              <a:t>Hav et </a:t>
            </a:r>
            <a:r>
              <a:rPr lang="da-DK" b="1" dirty="0"/>
              <a:t>roligt kropssprog</a:t>
            </a:r>
            <a:r>
              <a:rPr lang="da-DK" dirty="0"/>
              <a:t>.</a:t>
            </a:r>
          </a:p>
          <a:p>
            <a:pPr marL="342900" lvl="2" indent="-342900">
              <a:spcBef>
                <a:spcPts val="600"/>
              </a:spcBef>
              <a:buFont typeface="Arial" panose="020B0604020202020204" pitchFamily="34" charset="0"/>
              <a:buChar char="•"/>
            </a:pPr>
            <a:r>
              <a:rPr lang="da-DK" b="1" dirty="0"/>
              <a:t>Hjælp</a:t>
            </a:r>
            <a:r>
              <a:rPr lang="da-DK" dirty="0"/>
              <a:t> </a:t>
            </a:r>
            <a:r>
              <a:rPr lang="da-DK" b="1" dirty="0"/>
              <a:t>til </a:t>
            </a:r>
            <a:r>
              <a:rPr lang="da-DK" dirty="0"/>
              <a:t>med konkrete opgaver, der letter hverdagen. Lad være at spørge for meget, bare gør det uden at overskride grænser.</a:t>
            </a:r>
          </a:p>
          <a:p>
            <a:pPr marL="342900" lvl="2" indent="-342900">
              <a:spcBef>
                <a:spcPts val="600"/>
              </a:spcBef>
              <a:buFont typeface="Arial" panose="020B0604020202020204" pitchFamily="34" charset="0"/>
              <a:buChar char="•"/>
            </a:pPr>
            <a:r>
              <a:rPr lang="da-DK" b="1" dirty="0"/>
              <a:t>Vær sekretær </a:t>
            </a:r>
            <a:r>
              <a:rPr lang="da-DK" dirty="0"/>
              <a:t>eller overtag ansvar for komplicerede processer, primært papir- og skrivearbejde.</a:t>
            </a:r>
          </a:p>
          <a:p>
            <a:pPr marL="342900" lvl="2" indent="-342900">
              <a:spcBef>
                <a:spcPts val="600"/>
              </a:spcBef>
              <a:buFont typeface="Arial" panose="020B0604020202020204" pitchFamily="34" charset="0"/>
              <a:buChar char="•"/>
            </a:pPr>
            <a:r>
              <a:rPr lang="da-DK" dirty="0"/>
              <a:t>Aftal meget gerne </a:t>
            </a:r>
            <a:r>
              <a:rPr lang="da-DK" b="1" dirty="0"/>
              <a:t>at holde statusmøder </a:t>
            </a:r>
            <a:r>
              <a:rPr lang="da-DK" dirty="0"/>
              <a:t>med den PCS-ramte om, hvordan det går med energiforvaltning. Er der en passende balance imellem: hjemlige opgaver, arbejde/studie, sociale arrangementer, træning osv.? Skal der skrues op eller ned for noget?</a:t>
            </a:r>
          </a:p>
        </p:txBody>
      </p:sp>
    </p:spTree>
    <p:extLst>
      <p:ext uri="{BB962C8B-B14F-4D97-AF65-F5344CB8AC3E}">
        <p14:creationId xmlns:p14="http://schemas.microsoft.com/office/powerpoint/2010/main" val="73200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86B1ACA-DCC0-4C59-B180-47E2430A5E02}"/>
              </a:ext>
            </a:extLst>
          </p:cNvPr>
          <p:cNvSpPr txBox="1">
            <a:spLocks/>
          </p:cNvSpPr>
          <p:nvPr/>
        </p:nvSpPr>
        <p:spPr>
          <a:xfrm>
            <a:off x="804994" y="298539"/>
            <a:ext cx="10582012" cy="6147798"/>
          </a:xfrm>
          <a:prstGeom prst="rect">
            <a:avLst/>
          </a:prstGeom>
          <a:solidFill>
            <a:schemeClr val="accent1">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a-DK" b="1" dirty="0">
              <a:solidFill>
                <a:schemeClr val="bg1">
                  <a:lumMod val="95000"/>
                </a:schemeClr>
              </a:solidFill>
            </a:endParaRPr>
          </a:p>
        </p:txBody>
      </p:sp>
      <p:sp>
        <p:nvSpPr>
          <p:cNvPr id="2" name="Titel 1">
            <a:extLst>
              <a:ext uri="{FF2B5EF4-FFF2-40B4-BE49-F238E27FC236}">
                <a16:creationId xmlns:a16="http://schemas.microsoft.com/office/drawing/2014/main" id="{32F631B0-B8F8-4E5F-BA62-12074A92E560}"/>
              </a:ext>
            </a:extLst>
          </p:cNvPr>
          <p:cNvSpPr>
            <a:spLocks noGrp="1"/>
          </p:cNvSpPr>
          <p:nvPr>
            <p:ph type="ctrTitle"/>
          </p:nvPr>
        </p:nvSpPr>
        <p:spPr>
          <a:xfrm>
            <a:off x="1524000" y="1144343"/>
            <a:ext cx="9144000" cy="900401"/>
          </a:xfrm>
        </p:spPr>
        <p:txBody>
          <a:bodyPr>
            <a:normAutofit/>
          </a:bodyPr>
          <a:lstStyle/>
          <a:p>
            <a:endParaRPr lang="da-DK" sz="5400" dirty="0">
              <a:latin typeface="Segoe UI Black" panose="020B0A02040204020203" pitchFamily="34" charset="0"/>
              <a:ea typeface="Segoe UI Black" panose="020B0A02040204020203" pitchFamily="34" charset="0"/>
            </a:endParaRPr>
          </a:p>
        </p:txBody>
      </p:sp>
      <p:sp>
        <p:nvSpPr>
          <p:cNvPr id="3" name="Undertitel 2">
            <a:extLst>
              <a:ext uri="{FF2B5EF4-FFF2-40B4-BE49-F238E27FC236}">
                <a16:creationId xmlns:a16="http://schemas.microsoft.com/office/drawing/2014/main" id="{CEA54A0F-CD86-4A95-8919-8AC094912E66}"/>
              </a:ext>
            </a:extLst>
          </p:cNvPr>
          <p:cNvSpPr>
            <a:spLocks noGrp="1"/>
          </p:cNvSpPr>
          <p:nvPr>
            <p:ph type="subTitle" idx="1"/>
          </p:nvPr>
        </p:nvSpPr>
        <p:spPr>
          <a:xfrm>
            <a:off x="1524000" y="5130799"/>
            <a:ext cx="9144000" cy="1094509"/>
          </a:xfrm>
        </p:spPr>
        <p:txBody>
          <a:bodyPr>
            <a:normAutofit/>
          </a:bodyPr>
          <a:lstStyle/>
          <a:p>
            <a:endParaRPr lang="da-DK" sz="1100" dirty="0">
              <a:latin typeface="Segoe UI Semibold" panose="020B0702040204020203" pitchFamily="34" charset="0"/>
              <a:cs typeface="Segoe UI Semibold" panose="020B0702040204020203" pitchFamily="34" charset="0"/>
            </a:endParaRPr>
          </a:p>
          <a:p>
            <a:r>
              <a:rPr lang="da-DK" sz="3000" dirty="0">
                <a:latin typeface="Segoe UI Semibold" panose="020B0702040204020203" pitchFamily="34" charset="0"/>
                <a:cs typeface="Segoe UI Semibold" panose="020B0702040204020203" pitchFamily="34" charset="0"/>
              </a:rPr>
              <a:t>Ved audiologopæd Lea Provstgaard Larsen</a:t>
            </a:r>
          </a:p>
        </p:txBody>
      </p:sp>
      <p:sp>
        <p:nvSpPr>
          <p:cNvPr id="8" name="Titel 1">
            <a:extLst>
              <a:ext uri="{FF2B5EF4-FFF2-40B4-BE49-F238E27FC236}">
                <a16:creationId xmlns:a16="http://schemas.microsoft.com/office/drawing/2014/main" id="{17F61FD1-AFB3-492E-8631-6117447C508B}"/>
              </a:ext>
            </a:extLst>
          </p:cNvPr>
          <p:cNvSpPr txBox="1">
            <a:spLocks/>
          </p:cNvSpPr>
          <p:nvPr/>
        </p:nvSpPr>
        <p:spPr>
          <a:xfrm>
            <a:off x="804994" y="411663"/>
            <a:ext cx="10582012" cy="6147798"/>
          </a:xfrm>
          <a:prstGeom prst="rect">
            <a:avLst/>
          </a:prstGeom>
          <a:solidFill>
            <a:schemeClr val="accent1">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a-DK" b="1" dirty="0">
              <a:solidFill>
                <a:schemeClr val="bg1">
                  <a:lumMod val="95000"/>
                </a:schemeClr>
              </a:solidFill>
            </a:endParaRPr>
          </a:p>
        </p:txBody>
      </p:sp>
      <p:pic>
        <p:nvPicPr>
          <p:cNvPr id="1028" name="Picture 4">
            <a:extLst>
              <a:ext uri="{FF2B5EF4-FFF2-40B4-BE49-F238E27FC236}">
                <a16:creationId xmlns:a16="http://schemas.microsoft.com/office/drawing/2014/main" id="{9CB2A6A7-9AA5-44C1-B96C-659B79550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6" t="6415" b="16337"/>
          <a:stretch/>
        </p:blipFill>
        <p:spPr bwMode="auto">
          <a:xfrm>
            <a:off x="8305015" y="753367"/>
            <a:ext cx="2362986" cy="3198315"/>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71A30540-6357-449F-A05D-AA9EA9767788}"/>
              </a:ext>
            </a:extLst>
          </p:cNvPr>
          <p:cNvSpPr txBox="1"/>
          <p:nvPr/>
        </p:nvSpPr>
        <p:spPr>
          <a:xfrm>
            <a:off x="1524000" y="660138"/>
            <a:ext cx="6306105" cy="3354765"/>
          </a:xfrm>
          <a:prstGeom prst="rect">
            <a:avLst/>
          </a:prstGeom>
          <a:noFill/>
        </p:spPr>
        <p:txBody>
          <a:bodyPr wrap="square" rtlCol="0">
            <a:spAutoFit/>
          </a:bodyPr>
          <a:lstStyle/>
          <a:p>
            <a:r>
              <a:rPr lang="da-DK" sz="2000" b="1" dirty="0"/>
              <a:t>Lidt om mig:</a:t>
            </a:r>
          </a:p>
          <a:p>
            <a:endParaRPr lang="da-DK" sz="400" dirty="0"/>
          </a:p>
          <a:p>
            <a:r>
              <a:rPr lang="da-DK" dirty="0"/>
              <a:t>Jeg er 38 år og bor i Allerød med min mand og mine to drenge på 4 og 8 år.</a:t>
            </a:r>
          </a:p>
          <a:p>
            <a:endParaRPr lang="da-DK" sz="400" dirty="0"/>
          </a:p>
          <a:p>
            <a:r>
              <a:rPr lang="da-DK" dirty="0"/>
              <a:t>Jeg er uddannet audiologopæd (høre-, tale-, læsepædagog) fra Københavns Universitet i 2008 og har siden da arbejdet på Center for Specialundervisning for Voksne, CSV, i Københavns kommune.</a:t>
            </a:r>
          </a:p>
          <a:p>
            <a:endParaRPr lang="da-DK" sz="400" dirty="0"/>
          </a:p>
          <a:p>
            <a:r>
              <a:rPr lang="da-DK" dirty="0"/>
              <a:t>Her har jeg i de første år været i hjerneskadefaggruppen, hvor jeg både har arbejdet som hospitalslogopæd og på CSV med genoptræning af sproglige og kognitive færdigheder efter hjerneskade. Jeg har også arbejdet med kommunikationsteknologi i vores teknologifaggruppe.</a:t>
            </a:r>
          </a:p>
        </p:txBody>
      </p:sp>
      <p:sp>
        <p:nvSpPr>
          <p:cNvPr id="9" name="Tekstfelt 8">
            <a:extLst>
              <a:ext uri="{FF2B5EF4-FFF2-40B4-BE49-F238E27FC236}">
                <a16:creationId xmlns:a16="http://schemas.microsoft.com/office/drawing/2014/main" id="{110DA89D-C18A-49EB-8177-2B3757EE1455}"/>
              </a:ext>
            </a:extLst>
          </p:cNvPr>
          <p:cNvSpPr txBox="1"/>
          <p:nvPr/>
        </p:nvSpPr>
        <p:spPr>
          <a:xfrm>
            <a:off x="1524000" y="4074082"/>
            <a:ext cx="9144000" cy="2369880"/>
          </a:xfrm>
          <a:prstGeom prst="rect">
            <a:avLst/>
          </a:prstGeom>
          <a:noFill/>
        </p:spPr>
        <p:txBody>
          <a:bodyPr wrap="square" rtlCol="0">
            <a:spAutoFit/>
          </a:bodyPr>
          <a:lstStyle/>
          <a:p>
            <a:r>
              <a:rPr lang="da-DK" dirty="0"/>
              <a:t>Siden 2016 har jeg arbejdet i vores PCS-team og er blevet faggruppelærer her. Jeg brænder virkelig for arbejdet med PCS og energiforvaltning. Jeg har selv været pårørende i flere omgange, da både min mor og min mand har været ramt af PCS.</a:t>
            </a:r>
          </a:p>
          <a:p>
            <a:endParaRPr lang="da-DK" sz="400" dirty="0"/>
          </a:p>
          <a:p>
            <a:r>
              <a:rPr lang="da-DK" dirty="0"/>
              <a:t>Desuden har jeg også selv været meget syg med stress, hvilket har givet mig nogle dyrekøbte, men lærerige erfaringer med overreaktioner i hjernens alarmberedskab. Så jeg arbejder fortsat dagligt med energiforvaltning i mit eget liv og ved, hvor utrolig svært det er for en perfektionist at udføre – og hvor meget frihed og lettelse i hverdagen det giver, når det lykkes.</a:t>
            </a:r>
          </a:p>
          <a:p>
            <a:endParaRPr lang="da-DK" dirty="0"/>
          </a:p>
        </p:txBody>
      </p:sp>
    </p:spTree>
    <p:extLst>
      <p:ext uri="{BB962C8B-B14F-4D97-AF65-F5344CB8AC3E}">
        <p14:creationId xmlns:p14="http://schemas.microsoft.com/office/powerpoint/2010/main" val="270816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200" y="365125"/>
            <a:ext cx="10515600" cy="1325563"/>
          </a:xfrm>
          <a:solidFill>
            <a:schemeClr val="accent1">
              <a:lumMod val="60000"/>
              <a:lumOff val="40000"/>
            </a:schemeClr>
          </a:solidFill>
        </p:spPr>
        <p:txBody>
          <a:bodyPr/>
          <a:lstStyle/>
          <a:p>
            <a:r>
              <a:rPr lang="da-DK" b="1" dirty="0">
                <a:solidFill>
                  <a:schemeClr val="bg1">
                    <a:lumMod val="95000"/>
                  </a:schemeClr>
                </a:solidFill>
              </a:rPr>
              <a:t>Hvorfor er energiforvaltning vigtigt?</a:t>
            </a:r>
          </a:p>
        </p:txBody>
      </p:sp>
      <p:sp>
        <p:nvSpPr>
          <p:cNvPr id="9" name="Tekstfelt 8">
            <a:extLst>
              <a:ext uri="{FF2B5EF4-FFF2-40B4-BE49-F238E27FC236}">
                <a16:creationId xmlns:a16="http://schemas.microsoft.com/office/drawing/2014/main" id="{4C66C0E7-00EE-442A-89DF-98995057C8E7}"/>
              </a:ext>
            </a:extLst>
          </p:cNvPr>
          <p:cNvSpPr txBox="1"/>
          <p:nvPr/>
        </p:nvSpPr>
        <p:spPr>
          <a:xfrm>
            <a:off x="838200" y="1853263"/>
            <a:ext cx="5845404" cy="3447098"/>
          </a:xfrm>
          <a:prstGeom prst="rect">
            <a:avLst/>
          </a:prstGeom>
          <a:noFill/>
        </p:spPr>
        <p:txBody>
          <a:bodyPr wrap="square" rtlCol="0">
            <a:spAutoFit/>
          </a:bodyPr>
          <a:lstStyle/>
          <a:p>
            <a:r>
              <a:rPr lang="da-DK" sz="2200" u="sng" dirty="0"/>
              <a:t>Ved PCS er der:</a:t>
            </a:r>
          </a:p>
          <a:p>
            <a:pPr marL="342900" indent="-342900">
              <a:buFont typeface="Arial" panose="020B0604020202020204" pitchFamily="34" charset="0"/>
              <a:buChar char="•"/>
            </a:pPr>
            <a:r>
              <a:rPr lang="da-DK" sz="2200" b="1" dirty="0"/>
              <a:t>Mindre energi i hjernen</a:t>
            </a:r>
          </a:p>
          <a:p>
            <a:pPr marL="342900" indent="-342900">
              <a:buFont typeface="Arial" panose="020B0604020202020204" pitchFamily="34" charset="0"/>
              <a:buChar char="•"/>
            </a:pPr>
            <a:r>
              <a:rPr lang="da-DK" sz="2200" b="1" dirty="0"/>
              <a:t>Nedsat filtrering af sanseindtryk</a:t>
            </a:r>
          </a:p>
          <a:p>
            <a:endParaRPr lang="da-DK" sz="1000" dirty="0"/>
          </a:p>
          <a:p>
            <a:r>
              <a:rPr lang="da-DK" sz="2200" dirty="0"/>
              <a:t>Hjernens bevidsthed bliver derfor ofte bombarderet af sanseindtryk, hvilket gør at omverden opfattes som truende.</a:t>
            </a:r>
          </a:p>
          <a:p>
            <a:endParaRPr lang="da-DK" sz="1000" dirty="0"/>
          </a:p>
          <a:p>
            <a:r>
              <a:rPr lang="da-DK" sz="2200" dirty="0"/>
              <a:t>Dit autonome nervesystem reagerer med at tænde for </a:t>
            </a:r>
            <a:r>
              <a:rPr lang="da-DK" sz="2200" b="1" dirty="0"/>
              <a:t>kamp/flugt-beredskabet i kroppen</a:t>
            </a:r>
            <a:r>
              <a:rPr lang="da-DK" sz="2200" dirty="0"/>
              <a:t>. Du føler måske, at du bliver stresset over småting. </a:t>
            </a:r>
          </a:p>
        </p:txBody>
      </p:sp>
      <p:pic>
        <p:nvPicPr>
          <p:cNvPr id="6" name="Billede 5">
            <a:extLst>
              <a:ext uri="{FF2B5EF4-FFF2-40B4-BE49-F238E27FC236}">
                <a16:creationId xmlns:a16="http://schemas.microsoft.com/office/drawing/2014/main" id="{E27B0742-2F97-43D4-807A-7703B7859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581" y="1533235"/>
            <a:ext cx="4134218" cy="3657601"/>
          </a:xfrm>
          <a:prstGeom prst="rect">
            <a:avLst/>
          </a:prstGeom>
        </p:spPr>
      </p:pic>
      <p:sp>
        <p:nvSpPr>
          <p:cNvPr id="11" name="Tekstfelt 10">
            <a:extLst>
              <a:ext uri="{FF2B5EF4-FFF2-40B4-BE49-F238E27FC236}">
                <a16:creationId xmlns:a16="http://schemas.microsoft.com/office/drawing/2014/main" id="{2B5EE200-0ECC-472B-90BF-7F04F3DA75A1}"/>
              </a:ext>
            </a:extLst>
          </p:cNvPr>
          <p:cNvSpPr txBox="1"/>
          <p:nvPr/>
        </p:nvSpPr>
        <p:spPr>
          <a:xfrm>
            <a:off x="838200" y="5373723"/>
            <a:ext cx="10515599" cy="1107996"/>
          </a:xfrm>
          <a:prstGeom prst="rect">
            <a:avLst/>
          </a:prstGeom>
          <a:noFill/>
        </p:spPr>
        <p:txBody>
          <a:bodyPr wrap="square" rtlCol="0">
            <a:spAutoFit/>
          </a:bodyPr>
          <a:lstStyle/>
          <a:p>
            <a:r>
              <a:rPr lang="da-DK" sz="2200" dirty="0"/>
              <a:t>Hvis truslen (= sanseindtrykkene) varer ved, og kamp eller flugt ikke er muligt, så slår det autonome nervesystem over i sit ældste forsvar: frys/spil død.</a:t>
            </a:r>
          </a:p>
          <a:p>
            <a:r>
              <a:rPr lang="da-DK" sz="2200" dirty="0"/>
              <a:t>Dette kan opleves som en form for </a:t>
            </a:r>
            <a:r>
              <a:rPr lang="da-DK" sz="2200" b="1" dirty="0"/>
              <a:t>kollaps</a:t>
            </a:r>
            <a:r>
              <a:rPr lang="da-DK" sz="2200" dirty="0"/>
              <a:t>, hvor man ikke længere kan tænke eller handle.</a:t>
            </a:r>
          </a:p>
        </p:txBody>
      </p:sp>
      <p:sp>
        <p:nvSpPr>
          <p:cNvPr id="3" name="Pladsholder til slidenummer 2">
            <a:extLst>
              <a:ext uri="{FF2B5EF4-FFF2-40B4-BE49-F238E27FC236}">
                <a16:creationId xmlns:a16="http://schemas.microsoft.com/office/drawing/2014/main" id="{3A270183-C980-4FB1-8C68-39029E74D6C8}"/>
              </a:ext>
            </a:extLst>
          </p:cNvPr>
          <p:cNvSpPr>
            <a:spLocks noGrp="1"/>
          </p:cNvSpPr>
          <p:nvPr>
            <p:ph type="sldNum" sz="quarter" idx="12"/>
          </p:nvPr>
        </p:nvSpPr>
        <p:spPr/>
        <p:txBody>
          <a:bodyPr/>
          <a:lstStyle/>
          <a:p>
            <a:fld id="{12043549-4657-4BD9-994E-5FBB8F7D14D0}" type="slidenum">
              <a:rPr lang="da-DK" smtClean="0"/>
              <a:t>2</a:t>
            </a:fld>
            <a:endParaRPr lang="da-DK"/>
          </a:p>
        </p:txBody>
      </p:sp>
    </p:spTree>
    <p:extLst>
      <p:ext uri="{BB962C8B-B14F-4D97-AF65-F5344CB8AC3E}">
        <p14:creationId xmlns:p14="http://schemas.microsoft.com/office/powerpoint/2010/main" val="51288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Energiforvaltning handler om at:</a:t>
            </a:r>
          </a:p>
        </p:txBody>
      </p:sp>
      <p:sp>
        <p:nvSpPr>
          <p:cNvPr id="3" name="Tekstfelt 2">
            <a:extLst>
              <a:ext uri="{FF2B5EF4-FFF2-40B4-BE49-F238E27FC236}">
                <a16:creationId xmlns:a16="http://schemas.microsoft.com/office/drawing/2014/main" id="{D4C5AC5D-1077-46BD-93E9-FFAD365A2E87}"/>
              </a:ext>
            </a:extLst>
          </p:cNvPr>
          <p:cNvSpPr txBox="1"/>
          <p:nvPr/>
        </p:nvSpPr>
        <p:spPr>
          <a:xfrm>
            <a:off x="838198" y="1869460"/>
            <a:ext cx="9361603" cy="4441088"/>
          </a:xfrm>
          <a:prstGeom prst="rect">
            <a:avLst/>
          </a:prstGeom>
          <a:noFill/>
        </p:spPr>
        <p:txBody>
          <a:bodyPr wrap="square" rtlCol="0">
            <a:spAutoFit/>
          </a:bodyPr>
          <a:lstStyle/>
          <a:p>
            <a:pPr marL="285750" indent="-285750">
              <a:buFont typeface="Arial" panose="020B0604020202020204" pitchFamily="34" charset="0"/>
              <a:buChar char="•"/>
            </a:pPr>
            <a:r>
              <a:rPr lang="da-DK" sz="2200" dirty="0"/>
              <a:t>Blive bevidst om, hvad du egentlig bruger energi på - og hvad der lader dig op.</a:t>
            </a:r>
          </a:p>
          <a:p>
            <a:pPr marL="285750" indent="-285750">
              <a:lnSpc>
                <a:spcPct val="150000"/>
              </a:lnSpc>
              <a:buFont typeface="Arial" panose="020B0604020202020204" pitchFamily="34" charset="0"/>
              <a:buChar char="•"/>
            </a:pPr>
            <a:r>
              <a:rPr lang="da-DK" sz="2200" dirty="0"/>
              <a:t>Planlægge, hvordan du bruger din energi.</a:t>
            </a:r>
          </a:p>
          <a:p>
            <a:pPr marL="285750" indent="-285750">
              <a:lnSpc>
                <a:spcPct val="150000"/>
              </a:lnSpc>
              <a:buFont typeface="Arial" panose="020B0604020202020204" pitchFamily="34" charset="0"/>
              <a:buChar char="•"/>
            </a:pPr>
            <a:r>
              <a:rPr lang="da-DK" sz="2200" dirty="0"/>
              <a:t>Holde mange små pauser for hjernen i løbet af en dag.</a:t>
            </a:r>
          </a:p>
          <a:p>
            <a:pPr marL="285750" indent="-285750">
              <a:lnSpc>
                <a:spcPct val="150000"/>
              </a:lnSpc>
              <a:buFont typeface="Arial" panose="020B0604020202020204" pitchFamily="34" charset="0"/>
              <a:buChar char="•"/>
            </a:pPr>
            <a:r>
              <a:rPr lang="da-DK" sz="2200" dirty="0"/>
              <a:t>Få bevæget dig lidt hver dag.</a:t>
            </a:r>
          </a:p>
          <a:p>
            <a:pPr marL="285750" indent="-285750">
              <a:lnSpc>
                <a:spcPct val="150000"/>
              </a:lnSpc>
              <a:buFont typeface="Arial" panose="020B0604020202020204" pitchFamily="34" charset="0"/>
              <a:buChar char="•"/>
            </a:pPr>
            <a:r>
              <a:rPr lang="da-DK" sz="2200" dirty="0"/>
              <a:t>Undgå udmattelse og overbelastning.</a:t>
            </a:r>
          </a:p>
          <a:p>
            <a:pPr marL="285750" indent="-285750">
              <a:lnSpc>
                <a:spcPct val="150000"/>
              </a:lnSpc>
              <a:buFont typeface="Arial" panose="020B0604020202020204" pitchFamily="34" charset="0"/>
              <a:buChar char="•"/>
            </a:pPr>
            <a:endParaRPr lang="da-DK" sz="2200" dirty="0"/>
          </a:p>
          <a:p>
            <a:pPr>
              <a:lnSpc>
                <a:spcPct val="150000"/>
              </a:lnSpc>
            </a:pPr>
            <a:r>
              <a:rPr lang="da-DK" sz="2200" u="sng" dirty="0"/>
              <a:t>Hvilket gerne skulle føre til at:</a:t>
            </a:r>
          </a:p>
          <a:p>
            <a:pPr marL="285750" indent="-285750">
              <a:lnSpc>
                <a:spcPct val="150000"/>
              </a:lnSpc>
              <a:buFont typeface="Arial" panose="020B0604020202020204" pitchFamily="34" charset="0"/>
              <a:buChar char="•"/>
            </a:pPr>
            <a:r>
              <a:rPr lang="da-DK" sz="2200" dirty="0"/>
              <a:t>At du oplever en </a:t>
            </a:r>
            <a:r>
              <a:rPr lang="da-DK" sz="2200" b="1" dirty="0"/>
              <a:t>mere stabil og forudsigelig hverdag</a:t>
            </a:r>
            <a:r>
              <a:rPr lang="da-DK" sz="2200" dirty="0"/>
              <a:t>.</a:t>
            </a:r>
          </a:p>
          <a:p>
            <a:pPr marL="285750" indent="-285750">
              <a:lnSpc>
                <a:spcPct val="150000"/>
              </a:lnSpc>
              <a:buFont typeface="Arial" panose="020B0604020202020204" pitchFamily="34" charset="0"/>
              <a:buChar char="•"/>
            </a:pPr>
            <a:r>
              <a:rPr lang="da-DK" sz="2200" dirty="0"/>
              <a:t>At du </a:t>
            </a:r>
            <a:r>
              <a:rPr lang="da-DK" sz="2200" b="1" dirty="0"/>
              <a:t>gradvist kan genoptage flere og flere aktiviteter </a:t>
            </a:r>
            <a:r>
              <a:rPr lang="da-DK" sz="2200" dirty="0"/>
              <a:t>i dit liv.</a:t>
            </a:r>
          </a:p>
        </p:txBody>
      </p:sp>
      <p:sp>
        <p:nvSpPr>
          <p:cNvPr id="4" name="Pil: nedad 3">
            <a:extLst>
              <a:ext uri="{FF2B5EF4-FFF2-40B4-BE49-F238E27FC236}">
                <a16:creationId xmlns:a16="http://schemas.microsoft.com/office/drawing/2014/main" id="{87B25FD2-AA92-43A0-BFCD-D0D2B0B13195}"/>
              </a:ext>
            </a:extLst>
          </p:cNvPr>
          <p:cNvSpPr/>
          <p:nvPr/>
        </p:nvSpPr>
        <p:spPr>
          <a:xfrm>
            <a:off x="1423034" y="4393378"/>
            <a:ext cx="302004" cy="327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E811D214-0666-44FB-B772-DDB44BBCF8DA}"/>
              </a:ext>
            </a:extLst>
          </p:cNvPr>
          <p:cNvSpPr>
            <a:spLocks noGrp="1"/>
          </p:cNvSpPr>
          <p:nvPr>
            <p:ph type="sldNum" sz="quarter" idx="12"/>
          </p:nvPr>
        </p:nvSpPr>
        <p:spPr/>
        <p:txBody>
          <a:bodyPr/>
          <a:lstStyle/>
          <a:p>
            <a:fld id="{12043549-4657-4BD9-994E-5FBB8F7D14D0}" type="slidenum">
              <a:rPr lang="da-DK" smtClean="0"/>
              <a:t>3</a:t>
            </a:fld>
            <a:endParaRPr lang="da-DK"/>
          </a:p>
        </p:txBody>
      </p:sp>
      <p:pic>
        <p:nvPicPr>
          <p:cNvPr id="7" name="Billede 6">
            <a:extLst>
              <a:ext uri="{FF2B5EF4-FFF2-40B4-BE49-F238E27FC236}">
                <a16:creationId xmlns:a16="http://schemas.microsoft.com/office/drawing/2014/main" id="{8602C539-2A5C-4105-9CFF-0BDDB7941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784" y="3006904"/>
            <a:ext cx="2239015" cy="2424652"/>
          </a:xfrm>
          <a:prstGeom prst="rect">
            <a:avLst/>
          </a:prstGeom>
        </p:spPr>
      </p:pic>
    </p:spTree>
    <p:extLst>
      <p:ext uri="{BB962C8B-B14F-4D97-AF65-F5344CB8AC3E}">
        <p14:creationId xmlns:p14="http://schemas.microsoft.com/office/powerpoint/2010/main" val="153562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1811B98-C72E-4D15-B087-00C06B3EFF02}"/>
              </a:ext>
            </a:extLst>
          </p:cNvPr>
          <p:cNvSpPr txBox="1">
            <a:spLocks/>
          </p:cNvSpPr>
          <p:nvPr/>
        </p:nvSpPr>
        <p:spPr>
          <a:xfrm>
            <a:off x="4554909" y="2816785"/>
            <a:ext cx="6798890" cy="358112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b="1" dirty="0">
              <a:solidFill>
                <a:schemeClr val="bg1">
                  <a:lumMod val="95000"/>
                </a:schemeClr>
              </a:solidFill>
            </a:endParaRPr>
          </a:p>
        </p:txBody>
      </p:sp>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Hjernebatterier</a:t>
            </a:r>
          </a:p>
        </p:txBody>
      </p:sp>
      <p:sp>
        <p:nvSpPr>
          <p:cNvPr id="4" name="Tekstfelt 3">
            <a:extLst>
              <a:ext uri="{FF2B5EF4-FFF2-40B4-BE49-F238E27FC236}">
                <a16:creationId xmlns:a16="http://schemas.microsoft.com/office/drawing/2014/main" id="{0245F271-F025-4F94-AA2D-04112A568761}"/>
              </a:ext>
            </a:extLst>
          </p:cNvPr>
          <p:cNvSpPr txBox="1"/>
          <p:nvPr/>
        </p:nvSpPr>
        <p:spPr>
          <a:xfrm>
            <a:off x="838199" y="1897566"/>
            <a:ext cx="10515600" cy="692497"/>
          </a:xfrm>
          <a:prstGeom prst="rect">
            <a:avLst/>
          </a:prstGeom>
          <a:noFill/>
          <a:ln>
            <a:solidFill>
              <a:schemeClr val="accent1"/>
            </a:solidFill>
          </a:ln>
        </p:spPr>
        <p:txBody>
          <a:bodyPr wrap="square" rtlCol="0">
            <a:spAutoFit/>
          </a:bodyPr>
          <a:lstStyle/>
          <a:p>
            <a:r>
              <a:rPr lang="da-DK" sz="1950" dirty="0"/>
              <a:t>Man kan sammenligne en PCS-ramt hjernes energi med et genopladeligt batteri, hvor batteritiden er blevet kortere, og hvor batteriet pludselig kan finde på at aflade fuldstændigt.</a:t>
            </a:r>
            <a:endParaRPr lang="da-DK" sz="800" dirty="0"/>
          </a:p>
        </p:txBody>
      </p:sp>
      <p:sp>
        <p:nvSpPr>
          <p:cNvPr id="5" name="Rektangel 4">
            <a:extLst>
              <a:ext uri="{FF2B5EF4-FFF2-40B4-BE49-F238E27FC236}">
                <a16:creationId xmlns:a16="http://schemas.microsoft.com/office/drawing/2014/main" id="{2D22291D-1E2A-43B7-9857-B05DDF9A123F}"/>
              </a:ext>
            </a:extLst>
          </p:cNvPr>
          <p:cNvSpPr/>
          <p:nvPr/>
        </p:nvSpPr>
        <p:spPr>
          <a:xfrm>
            <a:off x="7144284" y="3227080"/>
            <a:ext cx="4082041" cy="3108543"/>
          </a:xfrm>
          <a:prstGeom prst="rect">
            <a:avLst/>
          </a:prstGeom>
        </p:spPr>
        <p:txBody>
          <a:bodyPr wrap="square">
            <a:spAutoFit/>
          </a:bodyPr>
          <a:lstStyle/>
          <a:p>
            <a:r>
              <a:rPr lang="da-DK" sz="1600" dirty="0">
                <a:solidFill>
                  <a:schemeClr val="bg1">
                    <a:lumMod val="95000"/>
                  </a:schemeClr>
                </a:solidFill>
              </a:rPr>
              <a:t>Det fulde, grønne batteri har du ikke adgang til i øjeblikket.</a:t>
            </a:r>
          </a:p>
          <a:p>
            <a:endParaRPr lang="da-DK" sz="1000" dirty="0">
              <a:solidFill>
                <a:schemeClr val="bg1">
                  <a:lumMod val="95000"/>
                </a:schemeClr>
              </a:solidFill>
            </a:endParaRPr>
          </a:p>
          <a:p>
            <a:r>
              <a:rPr lang="da-DK" sz="1600" dirty="0">
                <a:solidFill>
                  <a:schemeClr val="bg1">
                    <a:lumMod val="95000"/>
                  </a:schemeClr>
                </a:solidFill>
              </a:rPr>
              <a:t>Det gule batteri illustrerer dit maksimale energiniveau for tiden.</a:t>
            </a:r>
          </a:p>
          <a:p>
            <a:endParaRPr lang="da-DK" sz="1000" dirty="0">
              <a:solidFill>
                <a:schemeClr val="bg1">
                  <a:lumMod val="95000"/>
                </a:schemeClr>
              </a:solidFill>
            </a:endParaRPr>
          </a:p>
          <a:p>
            <a:r>
              <a:rPr lang="da-DK" sz="1600" dirty="0">
                <a:solidFill>
                  <a:schemeClr val="bg1">
                    <a:lumMod val="95000"/>
                  </a:schemeClr>
                </a:solidFill>
              </a:rPr>
              <a:t>Det orange batteri illustrerer et punkt, hvor du har brugt så meget energi, at det er tid til en opladning.</a:t>
            </a:r>
          </a:p>
          <a:p>
            <a:endParaRPr lang="da-DK" sz="1000" dirty="0">
              <a:solidFill>
                <a:schemeClr val="bg1">
                  <a:lumMod val="95000"/>
                </a:schemeClr>
              </a:solidFill>
            </a:endParaRPr>
          </a:p>
          <a:p>
            <a:r>
              <a:rPr lang="da-DK" sz="1600" dirty="0">
                <a:solidFill>
                  <a:schemeClr val="bg1">
                    <a:lumMod val="95000"/>
                  </a:schemeClr>
                </a:solidFill>
              </a:rPr>
              <a:t>Du vil have stor gavn af at undgå situationer illustreret med det røde, næsten afladte batteri.</a:t>
            </a:r>
            <a:endParaRPr lang="da-DK" sz="1600" b="0" i="0" dirty="0">
              <a:solidFill>
                <a:schemeClr val="bg1">
                  <a:lumMod val="95000"/>
                </a:schemeClr>
              </a:solidFill>
              <a:effectLst/>
            </a:endParaRPr>
          </a:p>
        </p:txBody>
      </p:sp>
      <p:pic>
        <p:nvPicPr>
          <p:cNvPr id="1029" name="Picture 5" descr="http://hjerneliv.dk/wp-content/uploads/2019/10/drums-1526854_1280-674x1024.png">
            <a:extLst>
              <a:ext uri="{FF2B5EF4-FFF2-40B4-BE49-F238E27FC236}">
                <a16:creationId xmlns:a16="http://schemas.microsoft.com/office/drawing/2014/main" id="{92EA9EA0-D14F-4549-A9E2-9CE1344C1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031349" y="3131397"/>
            <a:ext cx="1948518" cy="29610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B8B1296-D98A-4046-ADC4-537C375AC9D9}"/>
              </a:ext>
            </a:extLst>
          </p:cNvPr>
          <p:cNvSpPr>
            <a:spLocks noChangeArrowheads="1"/>
          </p:cNvSpPr>
          <p:nvPr/>
        </p:nvSpPr>
        <p:spPr bwMode="auto">
          <a:xfrm rot="10800000">
            <a:off x="4973575" y="5358730"/>
            <a:ext cx="83933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800" b="0" i="0" u="none" strike="noStrike" cap="none" normalizeH="0" baseline="0">
                <a:ln>
                  <a:noFill/>
                </a:ln>
                <a:solidFill>
                  <a:schemeClr val="tx1"/>
                </a:solidFill>
                <a:effectLst/>
                <a:latin typeface="Arial" panose="020B0604020202020204" pitchFamily="34" charset="0"/>
              </a:rPr>
            </a:b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 name="Tekstfelt 8">
            <a:extLst>
              <a:ext uri="{FF2B5EF4-FFF2-40B4-BE49-F238E27FC236}">
                <a16:creationId xmlns:a16="http://schemas.microsoft.com/office/drawing/2014/main" id="{01731EF9-9354-4ABF-AD04-9208CD15006C}"/>
              </a:ext>
            </a:extLst>
          </p:cNvPr>
          <p:cNvSpPr txBox="1"/>
          <p:nvPr/>
        </p:nvSpPr>
        <p:spPr>
          <a:xfrm>
            <a:off x="965675" y="2862841"/>
            <a:ext cx="3204673" cy="3893374"/>
          </a:xfrm>
          <a:prstGeom prst="rect">
            <a:avLst/>
          </a:prstGeom>
          <a:noFill/>
        </p:spPr>
        <p:txBody>
          <a:bodyPr wrap="square" rtlCol="0">
            <a:spAutoFit/>
          </a:bodyPr>
          <a:lstStyle/>
          <a:p>
            <a:r>
              <a:rPr lang="da-DK" sz="2000" dirty="0"/>
              <a:t>Hvis batteriet er blevet helt eller næsten afladt, er det meget længe om at lade op igen.</a:t>
            </a:r>
          </a:p>
          <a:p>
            <a:endParaRPr lang="da-DK" sz="2000" dirty="0"/>
          </a:p>
          <a:p>
            <a:r>
              <a:rPr lang="da-DK" sz="2000" dirty="0"/>
              <a:t>Det kan derfor i høj grad betale sig at lade dit hjernebatteri op i kortere tid mange gange på en dag.</a:t>
            </a:r>
          </a:p>
          <a:p>
            <a:endParaRPr lang="da-DK" sz="900" dirty="0"/>
          </a:p>
          <a:p>
            <a:r>
              <a:rPr lang="da-DK" sz="2000" dirty="0"/>
              <a:t>Det øger faktisk batteritiden på længere sigt!</a:t>
            </a:r>
          </a:p>
          <a:p>
            <a:endParaRPr lang="da-DK" dirty="0"/>
          </a:p>
        </p:txBody>
      </p:sp>
      <p:sp>
        <p:nvSpPr>
          <p:cNvPr id="3" name="Pladsholder til slidenummer 2">
            <a:extLst>
              <a:ext uri="{FF2B5EF4-FFF2-40B4-BE49-F238E27FC236}">
                <a16:creationId xmlns:a16="http://schemas.microsoft.com/office/drawing/2014/main" id="{81E0C0B6-CB42-421C-BF53-11A49B507C55}"/>
              </a:ext>
            </a:extLst>
          </p:cNvPr>
          <p:cNvSpPr>
            <a:spLocks noGrp="1"/>
          </p:cNvSpPr>
          <p:nvPr>
            <p:ph type="sldNum" sz="quarter" idx="12"/>
          </p:nvPr>
        </p:nvSpPr>
        <p:spPr/>
        <p:txBody>
          <a:bodyPr/>
          <a:lstStyle/>
          <a:p>
            <a:fld id="{12043549-4657-4BD9-994E-5FBB8F7D14D0}" type="slidenum">
              <a:rPr lang="da-DK" smtClean="0"/>
              <a:t>4</a:t>
            </a:fld>
            <a:endParaRPr lang="da-DK"/>
          </a:p>
        </p:txBody>
      </p:sp>
    </p:spTree>
    <p:extLst>
      <p:ext uri="{BB962C8B-B14F-4D97-AF65-F5344CB8AC3E}">
        <p14:creationId xmlns:p14="http://schemas.microsoft.com/office/powerpoint/2010/main" val="53217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Værktøjskasse til energiforvaltning</a:t>
            </a:r>
          </a:p>
        </p:txBody>
      </p:sp>
      <p:sp>
        <p:nvSpPr>
          <p:cNvPr id="3" name="Tekstfelt 2">
            <a:extLst>
              <a:ext uri="{FF2B5EF4-FFF2-40B4-BE49-F238E27FC236}">
                <a16:creationId xmlns:a16="http://schemas.microsoft.com/office/drawing/2014/main" id="{C680F399-608D-468E-A097-E9E8981AD73A}"/>
              </a:ext>
            </a:extLst>
          </p:cNvPr>
          <p:cNvSpPr txBox="1"/>
          <p:nvPr/>
        </p:nvSpPr>
        <p:spPr>
          <a:xfrm>
            <a:off x="1120414" y="2203847"/>
            <a:ext cx="6266329" cy="4801314"/>
          </a:xfrm>
          <a:prstGeom prst="rect">
            <a:avLst/>
          </a:prstGeom>
          <a:noFill/>
        </p:spPr>
        <p:txBody>
          <a:bodyPr wrap="square" rtlCol="0">
            <a:spAutoFit/>
          </a:bodyPr>
          <a:lstStyle/>
          <a:p>
            <a:pPr marL="285750" indent="-285750">
              <a:buFont typeface="Arial" panose="020B0604020202020204" pitchFamily="34" charset="0"/>
              <a:buChar char="•"/>
            </a:pPr>
            <a:r>
              <a:rPr lang="da-DK" sz="3200" dirty="0"/>
              <a:t>Mange små pauser </a:t>
            </a:r>
          </a:p>
          <a:p>
            <a:pPr marL="285750" indent="-285750">
              <a:buFont typeface="Arial" panose="020B0604020202020204" pitchFamily="34" charset="0"/>
              <a:buChar char="•"/>
            </a:pPr>
            <a:r>
              <a:rPr lang="da-DK" sz="3200" dirty="0"/>
              <a:t>Lyssignalet</a:t>
            </a:r>
          </a:p>
          <a:p>
            <a:pPr marL="285750" indent="-285750">
              <a:buFont typeface="Arial" panose="020B0604020202020204" pitchFamily="34" charset="0"/>
              <a:buChar char="•"/>
            </a:pPr>
            <a:r>
              <a:rPr lang="da-DK" sz="3200" dirty="0"/>
              <a:t>Ugeskema</a:t>
            </a:r>
          </a:p>
          <a:p>
            <a:pPr marL="285750" indent="-285750">
              <a:buFont typeface="Arial" panose="020B0604020202020204" pitchFamily="34" charset="0"/>
              <a:buChar char="•"/>
            </a:pPr>
            <a:r>
              <a:rPr lang="da-DK" sz="3200" dirty="0"/>
              <a:t>Maks 80%-reglen</a:t>
            </a:r>
          </a:p>
          <a:p>
            <a:pPr marL="285750" indent="-285750">
              <a:buFont typeface="Arial" panose="020B0604020202020204" pitchFamily="34" charset="0"/>
              <a:buChar char="•"/>
            </a:pPr>
            <a:r>
              <a:rPr lang="da-DK" sz="3200" dirty="0"/>
              <a:t>De 5 energibarer</a:t>
            </a:r>
          </a:p>
          <a:p>
            <a:pPr marL="285750" indent="-285750">
              <a:buFont typeface="Arial" panose="020B0604020202020204" pitchFamily="34" charset="0"/>
              <a:buChar char="•"/>
            </a:pPr>
            <a:r>
              <a:rPr lang="da-DK" sz="3200" dirty="0"/>
              <a:t>Hold fri hver anden gang</a:t>
            </a:r>
          </a:p>
          <a:p>
            <a:pPr marL="285750" indent="-285750">
              <a:buFont typeface="Arial" panose="020B0604020202020204" pitchFamily="34" charset="0"/>
              <a:buChar char="•"/>
            </a:pPr>
            <a:endParaRPr lang="da-DK" sz="2400" dirty="0"/>
          </a:p>
          <a:p>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pic>
        <p:nvPicPr>
          <p:cNvPr id="5" name="Billede 4">
            <a:extLst>
              <a:ext uri="{FF2B5EF4-FFF2-40B4-BE49-F238E27FC236}">
                <a16:creationId xmlns:a16="http://schemas.microsoft.com/office/drawing/2014/main" id="{0CF1980F-9C31-41BC-8619-AF7C0E4EE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278" y="2039362"/>
            <a:ext cx="3496600" cy="3283526"/>
          </a:xfrm>
          <a:prstGeom prst="rect">
            <a:avLst/>
          </a:prstGeom>
        </p:spPr>
      </p:pic>
      <p:sp>
        <p:nvSpPr>
          <p:cNvPr id="7" name="Tekstfelt 6">
            <a:extLst>
              <a:ext uri="{FF2B5EF4-FFF2-40B4-BE49-F238E27FC236}">
                <a16:creationId xmlns:a16="http://schemas.microsoft.com/office/drawing/2014/main" id="{817E8C84-5561-40E9-9F76-2573105536D3}"/>
              </a:ext>
            </a:extLst>
          </p:cNvPr>
          <p:cNvSpPr txBox="1"/>
          <p:nvPr/>
        </p:nvSpPr>
        <p:spPr>
          <a:xfrm>
            <a:off x="838200" y="5589389"/>
            <a:ext cx="10515599" cy="738664"/>
          </a:xfrm>
          <a:prstGeom prst="rect">
            <a:avLst/>
          </a:prstGeom>
          <a:noFill/>
          <a:ln>
            <a:solidFill>
              <a:schemeClr val="accent1"/>
            </a:solidFill>
          </a:ln>
        </p:spPr>
        <p:txBody>
          <a:bodyPr wrap="square" rtlCol="0">
            <a:spAutoFit/>
          </a:bodyPr>
          <a:lstStyle/>
          <a:p>
            <a:pPr algn="ctr"/>
            <a:r>
              <a:rPr lang="da-DK" sz="2100" b="1" dirty="0"/>
              <a:t>Husk: Selvomsorg og glæde i livet er lige så vigtigt at fokusere på som energiforvaltning. Det hele må ikke bliver pligt og regulering. Du hverken kan eller skal kunne planlægge alt!</a:t>
            </a:r>
          </a:p>
        </p:txBody>
      </p:sp>
      <p:sp>
        <p:nvSpPr>
          <p:cNvPr id="4" name="Pladsholder til slidenummer 3">
            <a:extLst>
              <a:ext uri="{FF2B5EF4-FFF2-40B4-BE49-F238E27FC236}">
                <a16:creationId xmlns:a16="http://schemas.microsoft.com/office/drawing/2014/main" id="{A5AF8BDD-40F5-4D00-8BA6-8CBAFAFDCAC6}"/>
              </a:ext>
            </a:extLst>
          </p:cNvPr>
          <p:cNvSpPr>
            <a:spLocks noGrp="1"/>
          </p:cNvSpPr>
          <p:nvPr>
            <p:ph type="sldNum" sz="quarter" idx="12"/>
          </p:nvPr>
        </p:nvSpPr>
        <p:spPr/>
        <p:txBody>
          <a:bodyPr/>
          <a:lstStyle/>
          <a:p>
            <a:fld id="{12043549-4657-4BD9-994E-5FBB8F7D14D0}" type="slidenum">
              <a:rPr lang="da-DK" smtClean="0"/>
              <a:t>5</a:t>
            </a:fld>
            <a:endParaRPr lang="da-DK"/>
          </a:p>
        </p:txBody>
      </p:sp>
    </p:spTree>
    <p:extLst>
      <p:ext uri="{BB962C8B-B14F-4D97-AF65-F5344CB8AC3E}">
        <p14:creationId xmlns:p14="http://schemas.microsoft.com/office/powerpoint/2010/main" val="226944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Mange små pauser</a:t>
            </a:r>
          </a:p>
        </p:txBody>
      </p:sp>
      <p:sp>
        <p:nvSpPr>
          <p:cNvPr id="3" name="Tekstfelt 2">
            <a:extLst>
              <a:ext uri="{FF2B5EF4-FFF2-40B4-BE49-F238E27FC236}">
                <a16:creationId xmlns:a16="http://schemas.microsoft.com/office/drawing/2014/main" id="{C66794C7-A067-4E8E-B391-326BDD5A0B27}"/>
              </a:ext>
            </a:extLst>
          </p:cNvPr>
          <p:cNvSpPr txBox="1"/>
          <p:nvPr/>
        </p:nvSpPr>
        <p:spPr>
          <a:xfrm>
            <a:off x="838200" y="1760637"/>
            <a:ext cx="10515599" cy="5047536"/>
          </a:xfrm>
          <a:prstGeom prst="rect">
            <a:avLst/>
          </a:prstGeom>
          <a:noFill/>
        </p:spPr>
        <p:txBody>
          <a:bodyPr wrap="square" rtlCol="0">
            <a:spAutoFit/>
          </a:bodyPr>
          <a:lstStyle/>
          <a:p>
            <a:r>
              <a:rPr lang="da-DK" sz="2200" dirty="0"/>
              <a:t>De fleste PCS-ramte, jeg møder, ved godt, at deres hoved ville have godt af flere pauser i løbet af en dag. Men alligevel lykkes det ikke at holde dem. Hvorfor?</a:t>
            </a:r>
          </a:p>
          <a:p>
            <a:endParaRPr lang="da-DK" sz="1000" dirty="0"/>
          </a:p>
          <a:p>
            <a:pPr marL="285750" indent="-285750">
              <a:buFont typeface="Arial" panose="020B0604020202020204" pitchFamily="34" charset="0"/>
              <a:buChar char="•"/>
            </a:pPr>
            <a:r>
              <a:rPr lang="da-DK" sz="2200" dirty="0"/>
              <a:t>De </a:t>
            </a:r>
            <a:r>
              <a:rPr lang="da-DK" sz="2200" b="1" dirty="0"/>
              <a:t>glemmer</a:t>
            </a:r>
            <a:r>
              <a:rPr lang="da-DK" sz="2200" dirty="0"/>
              <a:t> at holde pauserne.</a:t>
            </a:r>
          </a:p>
          <a:p>
            <a:pPr marL="285750" indent="-285750">
              <a:buFont typeface="Arial" panose="020B0604020202020204" pitchFamily="34" charset="0"/>
              <a:buChar char="•"/>
            </a:pPr>
            <a:r>
              <a:rPr lang="da-DK" sz="2200" dirty="0"/>
              <a:t>De </a:t>
            </a:r>
            <a:r>
              <a:rPr lang="da-DK" sz="2200" b="1" dirty="0"/>
              <a:t>ved ikke, hvad de skal lave </a:t>
            </a:r>
            <a:r>
              <a:rPr lang="da-DK" sz="2200" dirty="0"/>
              <a:t>i pauserne, og kommer til at stresse mere op, end de slapper af.</a:t>
            </a:r>
          </a:p>
          <a:p>
            <a:pPr marL="285750" indent="-285750">
              <a:buFont typeface="Arial" panose="020B0604020202020204" pitchFamily="34" charset="0"/>
              <a:buChar char="•"/>
            </a:pPr>
            <a:r>
              <a:rPr lang="da-DK" sz="2200" b="1" dirty="0"/>
              <a:t>Mobilen dukker nærmest automatisk op </a:t>
            </a:r>
            <a:r>
              <a:rPr lang="da-DK" sz="2200" dirty="0"/>
              <a:t>i hånden, så snart de sætter sig ned.</a:t>
            </a:r>
          </a:p>
          <a:p>
            <a:pPr marL="285750" indent="-285750">
              <a:buFont typeface="Arial" panose="020B0604020202020204" pitchFamily="34" charset="0"/>
              <a:buChar char="•"/>
            </a:pPr>
            <a:r>
              <a:rPr lang="da-DK" sz="2200" dirty="0"/>
              <a:t>Det </a:t>
            </a:r>
            <a:r>
              <a:rPr lang="da-DK" sz="2200" b="1" dirty="0"/>
              <a:t>føles umuligt at holde pauser</a:t>
            </a:r>
            <a:r>
              <a:rPr lang="da-DK" sz="2200" dirty="0"/>
              <a:t>, da der er alt for meget at lave, når de endelig har lidt energi.</a:t>
            </a:r>
          </a:p>
          <a:p>
            <a:pPr marL="285750" indent="-285750">
              <a:buFont typeface="Arial" panose="020B0604020202020204" pitchFamily="34" charset="0"/>
              <a:buChar char="•"/>
            </a:pPr>
            <a:endParaRPr lang="da-DK" sz="1000" dirty="0"/>
          </a:p>
          <a:p>
            <a:endParaRPr lang="da-DK" sz="1000" dirty="0"/>
          </a:p>
          <a:p>
            <a:r>
              <a:rPr lang="da-DK" sz="2200" dirty="0"/>
              <a:t>Desuden hylder vores samfund et usundt højt arbejdstempo, og det er sjældent socialt acceptabelt at sætte sig ned og stirre ud i luften i ny og næ uden at forholde sig til noget. </a:t>
            </a:r>
          </a:p>
          <a:p>
            <a:endParaRPr lang="da-DK" sz="1000" dirty="0"/>
          </a:p>
          <a:p>
            <a:r>
              <a:rPr lang="da-DK" sz="2200" dirty="0"/>
              <a:t>Endelig tror de ældre dele af hjernen, at det er potentielt livsfarligt at ændre på vaner, og derfor føles det forkert. </a:t>
            </a:r>
          </a:p>
          <a:p>
            <a:endParaRPr lang="da-DK" b="1" dirty="0"/>
          </a:p>
        </p:txBody>
      </p:sp>
      <p:sp>
        <p:nvSpPr>
          <p:cNvPr id="4" name="Pladsholder til slidenummer 3">
            <a:extLst>
              <a:ext uri="{FF2B5EF4-FFF2-40B4-BE49-F238E27FC236}">
                <a16:creationId xmlns:a16="http://schemas.microsoft.com/office/drawing/2014/main" id="{E934914F-0F56-44D4-94A8-12C130B9453D}"/>
              </a:ext>
            </a:extLst>
          </p:cNvPr>
          <p:cNvSpPr>
            <a:spLocks noGrp="1"/>
          </p:cNvSpPr>
          <p:nvPr>
            <p:ph type="sldNum" sz="quarter" idx="12"/>
          </p:nvPr>
        </p:nvSpPr>
        <p:spPr/>
        <p:txBody>
          <a:bodyPr/>
          <a:lstStyle/>
          <a:p>
            <a:fld id="{12043549-4657-4BD9-994E-5FBB8F7D14D0}" type="slidenum">
              <a:rPr lang="da-DK" smtClean="0"/>
              <a:t>6</a:t>
            </a:fld>
            <a:endParaRPr lang="da-DK"/>
          </a:p>
        </p:txBody>
      </p:sp>
    </p:spTree>
    <p:extLst>
      <p:ext uri="{BB962C8B-B14F-4D97-AF65-F5344CB8AC3E}">
        <p14:creationId xmlns:p14="http://schemas.microsoft.com/office/powerpoint/2010/main" val="6612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Hvordan kan du holde flere små pauser?</a:t>
            </a:r>
          </a:p>
        </p:txBody>
      </p:sp>
      <p:sp>
        <p:nvSpPr>
          <p:cNvPr id="3" name="Tekstfelt 2">
            <a:extLst>
              <a:ext uri="{FF2B5EF4-FFF2-40B4-BE49-F238E27FC236}">
                <a16:creationId xmlns:a16="http://schemas.microsoft.com/office/drawing/2014/main" id="{4DD532E0-15DC-41CE-94D7-F7C7A2AFEBDB}"/>
              </a:ext>
            </a:extLst>
          </p:cNvPr>
          <p:cNvSpPr txBox="1"/>
          <p:nvPr/>
        </p:nvSpPr>
        <p:spPr>
          <a:xfrm>
            <a:off x="838199" y="1747894"/>
            <a:ext cx="10515599" cy="2462213"/>
          </a:xfrm>
          <a:prstGeom prst="rect">
            <a:avLst/>
          </a:prstGeom>
          <a:noFill/>
        </p:spPr>
        <p:txBody>
          <a:bodyPr wrap="square" rtlCol="0">
            <a:spAutoFit/>
          </a:bodyPr>
          <a:lstStyle/>
          <a:p>
            <a:r>
              <a:rPr lang="da-DK" sz="2200" dirty="0"/>
              <a:t>Det kan godt lade sig gøre at ændre vaner, det føles blot ubehageligt i begyndelsen. Du må berolige de skeptiske dele af din hjerne med at sige noget i retning af at:</a:t>
            </a:r>
          </a:p>
          <a:p>
            <a:r>
              <a:rPr lang="da-DK" sz="2200" b="1" dirty="0"/>
              <a:t>”Jeg dør ikke af at tage en pause! Det er sundt at holde pauser. Jeg bliver faktisk mere frisk og mere effektiv.”</a:t>
            </a:r>
          </a:p>
          <a:p>
            <a:endParaRPr lang="da-DK" sz="2200" b="1" dirty="0"/>
          </a:p>
          <a:p>
            <a:r>
              <a:rPr lang="da-DK" sz="2200" dirty="0"/>
              <a:t>Start evt. med at holde få pauser. Skab gode oplevelser, så du kan finde motivation til at indlægge flere og flere små pauser, der lader dit batteri op.</a:t>
            </a:r>
          </a:p>
        </p:txBody>
      </p:sp>
      <p:pic>
        <p:nvPicPr>
          <p:cNvPr id="5" name="Billede 4">
            <a:extLst>
              <a:ext uri="{FF2B5EF4-FFF2-40B4-BE49-F238E27FC236}">
                <a16:creationId xmlns:a16="http://schemas.microsoft.com/office/drawing/2014/main" id="{B99C7E09-2BFE-4F0D-BDEC-7C3E1B56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545" y="4331785"/>
            <a:ext cx="3008681" cy="1983849"/>
          </a:xfrm>
          <a:prstGeom prst="rect">
            <a:avLst/>
          </a:prstGeom>
        </p:spPr>
      </p:pic>
      <p:sp>
        <p:nvSpPr>
          <p:cNvPr id="6" name="Tekstfelt 5">
            <a:extLst>
              <a:ext uri="{FF2B5EF4-FFF2-40B4-BE49-F238E27FC236}">
                <a16:creationId xmlns:a16="http://schemas.microsoft.com/office/drawing/2014/main" id="{642D3066-1A92-4A7A-90E8-FD6984D3A8B2}"/>
              </a:ext>
            </a:extLst>
          </p:cNvPr>
          <p:cNvSpPr txBox="1"/>
          <p:nvPr/>
        </p:nvSpPr>
        <p:spPr>
          <a:xfrm>
            <a:off x="838199" y="4486272"/>
            <a:ext cx="7160492" cy="2031325"/>
          </a:xfrm>
          <a:prstGeom prst="rect">
            <a:avLst/>
          </a:prstGeom>
          <a:noFill/>
          <a:ln>
            <a:solidFill>
              <a:schemeClr val="accent1"/>
            </a:solidFill>
          </a:ln>
        </p:spPr>
        <p:txBody>
          <a:bodyPr wrap="square" rtlCol="0">
            <a:spAutoFit/>
          </a:bodyPr>
          <a:lstStyle/>
          <a:p>
            <a:r>
              <a:rPr lang="da-DK" b="1" dirty="0"/>
              <a:t>TÆNK ET ØJEBLIK OVER, HVORDAN DU VIL GIVE DIG SELV FLERE PAUSER.</a:t>
            </a:r>
          </a:p>
          <a:p>
            <a:r>
              <a:rPr lang="da-DK" b="1" dirty="0"/>
              <a:t>SKRIV DIN TANKE NED MED FÅ ORD:</a:t>
            </a:r>
          </a:p>
          <a:p>
            <a:endParaRPr lang="da-DK" b="1" dirty="0"/>
          </a:p>
          <a:p>
            <a:endParaRPr lang="da-DK" b="1" dirty="0"/>
          </a:p>
          <a:p>
            <a:endParaRPr lang="da-DK" b="1" dirty="0"/>
          </a:p>
          <a:p>
            <a:endParaRPr lang="da-DK" b="1" dirty="0"/>
          </a:p>
          <a:p>
            <a:endParaRPr lang="da-DK" b="1" dirty="0"/>
          </a:p>
        </p:txBody>
      </p:sp>
      <p:sp>
        <p:nvSpPr>
          <p:cNvPr id="4" name="Pladsholder til slidenummer 3">
            <a:extLst>
              <a:ext uri="{FF2B5EF4-FFF2-40B4-BE49-F238E27FC236}">
                <a16:creationId xmlns:a16="http://schemas.microsoft.com/office/drawing/2014/main" id="{53A05D36-7B5A-4FC2-9FBD-2414D976C8E8}"/>
              </a:ext>
            </a:extLst>
          </p:cNvPr>
          <p:cNvSpPr>
            <a:spLocks noGrp="1"/>
          </p:cNvSpPr>
          <p:nvPr>
            <p:ph type="sldNum" sz="quarter" idx="12"/>
          </p:nvPr>
        </p:nvSpPr>
        <p:spPr/>
        <p:txBody>
          <a:bodyPr/>
          <a:lstStyle/>
          <a:p>
            <a:fld id="{12043549-4657-4BD9-994E-5FBB8F7D14D0}" type="slidenum">
              <a:rPr lang="da-DK" smtClean="0"/>
              <a:t>7</a:t>
            </a:fld>
            <a:endParaRPr lang="da-DK"/>
          </a:p>
        </p:txBody>
      </p:sp>
    </p:spTree>
    <p:extLst>
      <p:ext uri="{BB962C8B-B14F-4D97-AF65-F5344CB8AC3E}">
        <p14:creationId xmlns:p14="http://schemas.microsoft.com/office/powerpoint/2010/main" val="78050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Idéer til pauser – ro og bevægelse</a:t>
            </a:r>
          </a:p>
        </p:txBody>
      </p:sp>
      <p:sp>
        <p:nvSpPr>
          <p:cNvPr id="3" name="Tekstfelt 2">
            <a:extLst>
              <a:ext uri="{FF2B5EF4-FFF2-40B4-BE49-F238E27FC236}">
                <a16:creationId xmlns:a16="http://schemas.microsoft.com/office/drawing/2014/main" id="{EABAFF5F-9EA1-4320-8031-853E002D3195}"/>
              </a:ext>
            </a:extLst>
          </p:cNvPr>
          <p:cNvSpPr txBox="1"/>
          <p:nvPr/>
        </p:nvSpPr>
        <p:spPr>
          <a:xfrm>
            <a:off x="838199" y="1801090"/>
            <a:ext cx="3934691" cy="4801314"/>
          </a:xfrm>
          <a:prstGeom prst="rect">
            <a:avLst/>
          </a:prstGeom>
          <a:noFill/>
        </p:spPr>
        <p:txBody>
          <a:bodyPr wrap="square" rtlCol="0">
            <a:spAutoFit/>
          </a:bodyPr>
          <a:lstStyle/>
          <a:p>
            <a:r>
              <a:rPr lang="da-DK" b="1" dirty="0"/>
              <a:t>Mindfulness</a:t>
            </a:r>
          </a:p>
          <a:p>
            <a:r>
              <a:rPr lang="da-DK" dirty="0"/>
              <a:t>Vær til stede her og nu uden at dømme, om det du oplever er godt eller skidt. Giv dig selv tid et lille øjeblik til bare at være med det, der er.</a:t>
            </a:r>
          </a:p>
          <a:p>
            <a:endParaRPr lang="da-DK" dirty="0"/>
          </a:p>
          <a:p>
            <a:r>
              <a:rPr lang="da-DK" b="1" dirty="0"/>
              <a:t>Vejrtrækning</a:t>
            </a:r>
          </a:p>
          <a:p>
            <a:r>
              <a:rPr lang="da-DK" dirty="0"/>
              <a:t>Dybe indåndinger og langsomme udåndinger.</a:t>
            </a:r>
          </a:p>
          <a:p>
            <a:endParaRPr lang="da-DK" dirty="0"/>
          </a:p>
          <a:p>
            <a:r>
              <a:rPr lang="da-DK" b="1" dirty="0"/>
              <a:t>Nyd en kop te</a:t>
            </a:r>
          </a:p>
          <a:p>
            <a:endParaRPr lang="da-DK" b="1" dirty="0"/>
          </a:p>
          <a:p>
            <a:r>
              <a:rPr lang="da-DK" b="1" dirty="0"/>
              <a:t>Luk øjnene og slap af</a:t>
            </a:r>
          </a:p>
          <a:p>
            <a:endParaRPr lang="da-DK" b="1" dirty="0"/>
          </a:p>
          <a:p>
            <a:r>
              <a:rPr lang="da-DK" b="1" dirty="0"/>
              <a:t>Afspændingsøvelser</a:t>
            </a:r>
          </a:p>
          <a:p>
            <a:endParaRPr lang="da-DK" b="1" dirty="0"/>
          </a:p>
          <a:p>
            <a:r>
              <a:rPr lang="da-DK" b="1" dirty="0"/>
              <a:t>En enkelt, blid yogaøvelse</a:t>
            </a:r>
            <a:endParaRPr lang="da-DK" dirty="0"/>
          </a:p>
        </p:txBody>
      </p:sp>
      <p:sp>
        <p:nvSpPr>
          <p:cNvPr id="4" name="Tekstfelt 3">
            <a:extLst>
              <a:ext uri="{FF2B5EF4-FFF2-40B4-BE49-F238E27FC236}">
                <a16:creationId xmlns:a16="http://schemas.microsoft.com/office/drawing/2014/main" id="{CA601840-D16F-4512-B595-878D1C858E75}"/>
              </a:ext>
            </a:extLst>
          </p:cNvPr>
          <p:cNvSpPr txBox="1"/>
          <p:nvPr/>
        </p:nvSpPr>
        <p:spPr>
          <a:xfrm>
            <a:off x="7705434" y="1801090"/>
            <a:ext cx="3648365" cy="4801314"/>
          </a:xfrm>
          <a:prstGeom prst="rect">
            <a:avLst/>
          </a:prstGeom>
          <a:noFill/>
        </p:spPr>
        <p:txBody>
          <a:bodyPr wrap="square" rtlCol="0">
            <a:spAutoFit/>
          </a:bodyPr>
          <a:lstStyle/>
          <a:p>
            <a:r>
              <a:rPr lang="da-DK" b="1" dirty="0"/>
              <a:t>Gå en tur rundt om bygningen</a:t>
            </a:r>
          </a:p>
          <a:p>
            <a:endParaRPr lang="da-DK" b="1" dirty="0"/>
          </a:p>
          <a:p>
            <a:r>
              <a:rPr lang="da-DK" b="1" dirty="0"/>
              <a:t>Rejs dig og hent noget i den anden ende af bygningen</a:t>
            </a:r>
          </a:p>
          <a:p>
            <a:endParaRPr lang="da-DK" b="1" dirty="0"/>
          </a:p>
          <a:p>
            <a:r>
              <a:rPr lang="da-DK" b="1" dirty="0"/>
              <a:t>Gå på WC</a:t>
            </a:r>
          </a:p>
          <a:p>
            <a:r>
              <a:rPr lang="da-DK" dirty="0"/>
              <a:t>Brug lidt ekstra tid, fx på at vaske hænder eller på at gå derhen.</a:t>
            </a:r>
          </a:p>
          <a:p>
            <a:endParaRPr lang="da-DK" dirty="0"/>
          </a:p>
          <a:p>
            <a:r>
              <a:rPr lang="da-DK" b="1" dirty="0"/>
              <a:t>Bevægelse der løsner</a:t>
            </a:r>
          </a:p>
          <a:p>
            <a:r>
              <a:rPr lang="da-DK" dirty="0"/>
              <a:t>Stil dig op og sving lidt med arme og ben. Hold gerne fast i noget. Bevæg eller roter i dine led (pas på nakken og eventuelle skavanker).</a:t>
            </a:r>
          </a:p>
          <a:p>
            <a:r>
              <a:rPr lang="da-DK" dirty="0"/>
              <a:t>Ryst kroppen, hvis det føles behageligt.</a:t>
            </a:r>
          </a:p>
          <a:p>
            <a:endParaRPr lang="da-DK" dirty="0"/>
          </a:p>
        </p:txBody>
      </p:sp>
      <p:pic>
        <p:nvPicPr>
          <p:cNvPr id="1028" name="Picture 4" descr="Kvinde, Siddende, Afslappende, Voksen">
            <a:extLst>
              <a:ext uri="{FF2B5EF4-FFF2-40B4-BE49-F238E27FC236}">
                <a16:creationId xmlns:a16="http://schemas.microsoft.com/office/drawing/2014/main" id="{84FE8515-2925-435C-9A35-F2863B85C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4" y="2582497"/>
            <a:ext cx="1619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lidenummer 4">
            <a:extLst>
              <a:ext uri="{FF2B5EF4-FFF2-40B4-BE49-F238E27FC236}">
                <a16:creationId xmlns:a16="http://schemas.microsoft.com/office/drawing/2014/main" id="{02248CE3-2894-4CDB-B772-D940C8985CDF}"/>
              </a:ext>
            </a:extLst>
          </p:cNvPr>
          <p:cNvSpPr>
            <a:spLocks noGrp="1"/>
          </p:cNvSpPr>
          <p:nvPr>
            <p:ph type="sldNum" sz="quarter" idx="12"/>
          </p:nvPr>
        </p:nvSpPr>
        <p:spPr/>
        <p:txBody>
          <a:bodyPr/>
          <a:lstStyle/>
          <a:p>
            <a:fld id="{12043549-4657-4BD9-994E-5FBB8F7D14D0}" type="slidenum">
              <a:rPr lang="da-DK" smtClean="0"/>
              <a:t>8</a:t>
            </a:fld>
            <a:endParaRPr lang="da-DK"/>
          </a:p>
        </p:txBody>
      </p:sp>
    </p:spTree>
    <p:extLst>
      <p:ext uri="{BB962C8B-B14F-4D97-AF65-F5344CB8AC3E}">
        <p14:creationId xmlns:p14="http://schemas.microsoft.com/office/powerpoint/2010/main" val="336118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6E45-E946-45FF-813F-4B84C6FC7C78}"/>
              </a:ext>
            </a:extLst>
          </p:cNvPr>
          <p:cNvSpPr>
            <a:spLocks noGrp="1"/>
          </p:cNvSpPr>
          <p:nvPr>
            <p:ph type="title"/>
          </p:nvPr>
        </p:nvSpPr>
        <p:spPr>
          <a:xfrm>
            <a:off x="838199" y="345281"/>
            <a:ext cx="10515600" cy="1325563"/>
          </a:xfrm>
          <a:solidFill>
            <a:schemeClr val="accent1">
              <a:lumMod val="60000"/>
              <a:lumOff val="40000"/>
            </a:schemeClr>
          </a:solidFill>
        </p:spPr>
        <p:txBody>
          <a:bodyPr/>
          <a:lstStyle/>
          <a:p>
            <a:r>
              <a:rPr lang="da-DK" b="1" dirty="0">
                <a:solidFill>
                  <a:schemeClr val="bg1">
                    <a:lumMod val="95000"/>
                  </a:schemeClr>
                </a:solidFill>
              </a:rPr>
              <a:t>Lyssignalet</a:t>
            </a:r>
            <a:br>
              <a:rPr lang="da-DK" b="1" dirty="0">
                <a:solidFill>
                  <a:schemeClr val="bg1">
                    <a:lumMod val="95000"/>
                  </a:schemeClr>
                </a:solidFill>
              </a:rPr>
            </a:br>
            <a:r>
              <a:rPr lang="da-DK" sz="1800" b="1" dirty="0">
                <a:solidFill>
                  <a:schemeClr val="bg1">
                    <a:lumMod val="95000"/>
                  </a:schemeClr>
                </a:solidFill>
                <a:latin typeface="+mn-lt"/>
              </a:rPr>
              <a:t>Aktiviteter gives farve efter, hvor meget energi, de kræver. Hvad der er rødt, gult og grønt er forskelligt fra person til person. Det varierer også med dagsformen samt med, hvor træt du er.</a:t>
            </a:r>
            <a:endParaRPr lang="da-DK" sz="1800" b="1" dirty="0">
              <a:solidFill>
                <a:schemeClr val="bg1">
                  <a:lumMod val="95000"/>
                </a:schemeClr>
              </a:solidFill>
            </a:endParaRPr>
          </a:p>
        </p:txBody>
      </p:sp>
      <p:pic>
        <p:nvPicPr>
          <p:cNvPr id="3" name="Billede 2" descr="Trafiklys, Signal, Trafik, Grøn, Gå, Gade, Vej, Rød">
            <a:extLst>
              <a:ext uri="{FF2B5EF4-FFF2-40B4-BE49-F238E27FC236}">
                <a16:creationId xmlns:a16="http://schemas.microsoft.com/office/drawing/2014/main" id="{FCEE5C68-DA69-4614-8276-688EBD3338ED}"/>
              </a:ext>
            </a:extLst>
          </p:cNvPr>
          <p:cNvPicPr/>
          <p:nvPr/>
        </p:nvPicPr>
        <p:blipFill rotWithShape="1">
          <a:blip r:embed="rId2">
            <a:extLst>
              <a:ext uri="{28A0092B-C50C-407E-A947-70E740481C1C}">
                <a14:useLocalDpi xmlns:a14="http://schemas.microsoft.com/office/drawing/2010/main" val="0"/>
              </a:ext>
            </a:extLst>
          </a:blip>
          <a:srcRect l="7471" r="28095"/>
          <a:stretch/>
        </p:blipFill>
        <p:spPr bwMode="auto">
          <a:xfrm>
            <a:off x="838199" y="2634143"/>
            <a:ext cx="2307673" cy="2729535"/>
          </a:xfrm>
          <a:prstGeom prst="rect">
            <a:avLst/>
          </a:prstGeom>
          <a:noFill/>
          <a:ln>
            <a:noFill/>
          </a:ln>
          <a:extLst>
            <a:ext uri="{53640926-AAD7-44D8-BBD7-CCE9431645EC}">
              <a14:shadowObscured xmlns:a14="http://schemas.microsoft.com/office/drawing/2010/main"/>
            </a:ext>
          </a:extLst>
        </p:spPr>
      </p:pic>
      <p:sp>
        <p:nvSpPr>
          <p:cNvPr id="4" name="Tekstfelt 3">
            <a:extLst>
              <a:ext uri="{FF2B5EF4-FFF2-40B4-BE49-F238E27FC236}">
                <a16:creationId xmlns:a16="http://schemas.microsoft.com/office/drawing/2014/main" id="{D5BB0B38-ABF4-4F91-A62E-C73E2EA01B17}"/>
              </a:ext>
            </a:extLst>
          </p:cNvPr>
          <p:cNvSpPr txBox="1"/>
          <p:nvPr/>
        </p:nvSpPr>
        <p:spPr>
          <a:xfrm>
            <a:off x="3657600" y="1829013"/>
            <a:ext cx="7696199" cy="5109091"/>
          </a:xfrm>
          <a:prstGeom prst="rect">
            <a:avLst/>
          </a:prstGeom>
          <a:noFill/>
        </p:spPr>
        <p:txBody>
          <a:bodyPr wrap="square" rtlCol="0">
            <a:spAutoFit/>
          </a:bodyPr>
          <a:lstStyle/>
          <a:p>
            <a:r>
              <a:rPr lang="da-DK" dirty="0">
                <a:highlight>
                  <a:srgbClr val="FF0000"/>
                </a:highlight>
              </a:rPr>
              <a:t>Røde aktiviteter </a:t>
            </a:r>
          </a:p>
          <a:p>
            <a:r>
              <a:rPr lang="da-DK" dirty="0"/>
              <a:t>Energikrævende aktiviteter fysisk og/eller mentalt. Er ofte noget, hvor der er mange sanseindtryk, eller som kræver megen koncentration.</a:t>
            </a:r>
          </a:p>
          <a:p>
            <a:r>
              <a:rPr lang="da-DK" b="1" dirty="0"/>
              <a:t>Fx arbejde, studie, møder, være social, transport, indkøb i store butikker, hård fysisk aktivitet og skærmbrug.</a:t>
            </a:r>
          </a:p>
          <a:p>
            <a:r>
              <a:rPr lang="da-DK" sz="1000" dirty="0"/>
              <a:t>  </a:t>
            </a:r>
          </a:p>
          <a:p>
            <a:r>
              <a:rPr lang="da-DK" dirty="0">
                <a:highlight>
                  <a:srgbClr val="FFFF00"/>
                </a:highlight>
              </a:rPr>
              <a:t>Gule aktiviteter</a:t>
            </a:r>
          </a:p>
          <a:p>
            <a:r>
              <a:rPr lang="da-DK" dirty="0"/>
              <a:t>Mindre energikrævende (afhængigt af dagsformen).</a:t>
            </a:r>
          </a:p>
          <a:p>
            <a:r>
              <a:rPr lang="da-DK" dirty="0"/>
              <a:t>Typisk noget, hvor du er i lidt fysisk bevægelse, men ikke behøver at tænke så meget.</a:t>
            </a:r>
          </a:p>
          <a:p>
            <a:r>
              <a:rPr lang="da-DK" b="1" dirty="0"/>
              <a:t>Fx vande blomster, simpel madlavning, let fysisk aktivitet og småindkøb.</a:t>
            </a:r>
          </a:p>
          <a:p>
            <a:r>
              <a:rPr lang="da-DK" sz="1000" dirty="0"/>
              <a:t>  </a:t>
            </a:r>
          </a:p>
          <a:p>
            <a:r>
              <a:rPr lang="da-DK" dirty="0">
                <a:highlight>
                  <a:srgbClr val="00FF00"/>
                </a:highlight>
              </a:rPr>
              <a:t>Grønne aktiviteter</a:t>
            </a:r>
          </a:p>
          <a:p>
            <a:r>
              <a:rPr lang="da-DK" dirty="0"/>
              <a:t>Energi-givende aktiviteter, pauser og hvil. Er ofte noget, hvor der er meget få eller meget rolige sanseindtryk, og hvor du ikke skal tænke.</a:t>
            </a:r>
          </a:p>
          <a:p>
            <a:r>
              <a:rPr lang="da-DK" dirty="0"/>
              <a:t>(TV eller lignende er ikke grønt, da hjernen aktiveres kraftigt af skærmbrug.)</a:t>
            </a:r>
          </a:p>
          <a:p>
            <a:r>
              <a:rPr lang="da-DK" b="1" dirty="0"/>
              <a:t>Fx rolig gåtur, være i naturen, mindfulness, afspænding, nyde en kop te og lytte til en rolig lydbog.</a:t>
            </a:r>
          </a:p>
          <a:p>
            <a:endParaRPr lang="da-DK" dirty="0"/>
          </a:p>
        </p:txBody>
      </p:sp>
      <p:sp>
        <p:nvSpPr>
          <p:cNvPr id="5" name="Pladsholder til slidenummer 4">
            <a:extLst>
              <a:ext uri="{FF2B5EF4-FFF2-40B4-BE49-F238E27FC236}">
                <a16:creationId xmlns:a16="http://schemas.microsoft.com/office/drawing/2014/main" id="{011753CE-1965-4055-B87D-985642347631}"/>
              </a:ext>
            </a:extLst>
          </p:cNvPr>
          <p:cNvSpPr>
            <a:spLocks noGrp="1"/>
          </p:cNvSpPr>
          <p:nvPr>
            <p:ph type="sldNum" sz="quarter" idx="12"/>
          </p:nvPr>
        </p:nvSpPr>
        <p:spPr/>
        <p:txBody>
          <a:bodyPr/>
          <a:lstStyle/>
          <a:p>
            <a:fld id="{12043549-4657-4BD9-994E-5FBB8F7D14D0}" type="slidenum">
              <a:rPr lang="da-DK" smtClean="0"/>
              <a:t>9</a:t>
            </a:fld>
            <a:endParaRPr lang="da-DK"/>
          </a:p>
        </p:txBody>
      </p:sp>
    </p:spTree>
    <p:extLst>
      <p:ext uri="{BB962C8B-B14F-4D97-AF65-F5344CB8AC3E}">
        <p14:creationId xmlns:p14="http://schemas.microsoft.com/office/powerpoint/2010/main" val="33766754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3784</TotalTime>
  <Words>1996</Words>
  <Application>Microsoft Office PowerPoint</Application>
  <PresentationFormat>Widescreen</PresentationFormat>
  <Paragraphs>202</Paragraphs>
  <Slides>16</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Calibri Light</vt:lpstr>
      <vt:lpstr>Segoe UI Black</vt:lpstr>
      <vt:lpstr>Segoe UI Semibold</vt:lpstr>
      <vt:lpstr>Office-tema</vt:lpstr>
      <vt:lpstr>PCS og energiforvaltning</vt:lpstr>
      <vt:lpstr>Hvorfor er energiforvaltning vigtigt?</vt:lpstr>
      <vt:lpstr>Energiforvaltning handler om at:</vt:lpstr>
      <vt:lpstr>Hjernebatterier</vt:lpstr>
      <vt:lpstr>Værktøjskasse til energiforvaltning</vt:lpstr>
      <vt:lpstr>Mange små pauser</vt:lpstr>
      <vt:lpstr>Hvordan kan du holde flere små pauser?</vt:lpstr>
      <vt:lpstr>Idéer til pauser – ro og bevægelse</vt:lpstr>
      <vt:lpstr>Lyssignalet Aktiviteter gives farve efter, hvor meget energi, de kræver. Hvad der er rødt, gult og grønt er forskelligt fra person til person. Det varierer også med dagsformen samt med, hvor træt du er.</vt:lpstr>
      <vt:lpstr>UGESKEMA i 1-2 UGER  Registrér dine aktiviteter i løbet af en til to uger ud fra lyssignalet.  Skriv ned mindst én gang om dagen.  Alt skal med (i store træk) – også skærmbrug, transport og småpauser.  Giv en aktivitet farve efter, hvordan den føltes. OBS: ”at være social” og ”skærmbrug” er næsten altid rødt.  Brug en rød, gul og grøn marker eller farveblyanter til at angive energiforbrug.  Farverne giver et visuelt indtryk af dit energiforbrug – mange bliver overraskede over, hvor rødt skemaet bliver.  Registrer dit ubehag på en skala fra 1 til 10 når du vågner, og når du går i seng.  Måske kan du se et mønster.</vt:lpstr>
      <vt:lpstr>Maks 80%-reglen eller 5 energibarer</vt:lpstr>
      <vt:lpstr>Hvad motiverer dig?</vt:lpstr>
      <vt:lpstr>Hold fri hver anden gang</vt:lpstr>
      <vt:lpstr>Hvad kan man gøre som pårørende?</vt:lpstr>
      <vt:lpstr>Værktøjskasse til pårørende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PCS og energiforvaltning</dc:title>
  <dc:creator>provstgaard@gmail.com</dc:creator>
  <cp:lastModifiedBy>Lea Provstgaard Larsen</cp:lastModifiedBy>
  <cp:revision>85</cp:revision>
  <cp:lastPrinted>2019-10-30T11:02:57Z</cp:lastPrinted>
  <dcterms:created xsi:type="dcterms:W3CDTF">2019-09-26T19:32:23Z</dcterms:created>
  <dcterms:modified xsi:type="dcterms:W3CDTF">2019-10-30T11:05:25Z</dcterms:modified>
</cp:coreProperties>
</file>